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1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BA899-0201-CD8A-E589-17E06FD3D0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71C3F2-D3F1-2D7D-EEA4-BC9D2C2F35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0DCE0-FD5B-D735-DF12-E890DED82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7C665-56C3-0020-79C1-81853E845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67561-003B-021A-FF7A-12CC6BF8B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25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C02FC-F86F-1D95-D462-DD5E5EE10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F7C36B-B564-18A8-082C-570BA17D75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B7165D-713A-6840-2AFB-C9E7DE77E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A79E2-BA14-2853-E8EF-9B88AD53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C18F3-AD77-8EC7-EDA4-1D70C7EBB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343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E65A52-CF65-9090-56B2-864927B636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CC1B65-240E-C821-1F48-6C94F5343B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3E67B-CBE1-8642-3A41-1EEBCFE89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EFB30-504E-20BC-0959-499A8AE5C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8D1E46-E678-AAC5-8C8F-9B52225E5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394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9C504-0A38-5883-37D7-010A9B3FC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0353D-20A7-BB0E-2ED0-CA9232A7F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C46A96-A424-46FF-3A57-8762CB68B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72BAA-4BFA-64DF-A220-FAA2A0F8C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7A4546-4A35-B487-CC5C-59C2C3CF5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980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7B715-F2F3-1664-B9A9-F9059227A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2E10E-55EB-BA80-DE57-6BAB0F32E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2B738-4863-F733-C9CE-AC73C496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C38500-7479-1ECE-C52F-37269DA42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87C5C-86B2-31C4-E8A0-7FD92D1E2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1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5D22E-644C-F8A7-C193-045DB045F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0D9CE4-AEEF-0B4E-4099-64575CB46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328FCB-4E93-A621-549A-749221E490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4A6DE0-E105-8A2E-3943-A92E29CD3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A84248-A2EB-6B32-25A8-0DF7B124A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FF6602-B604-3C69-3CCD-222FED131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91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8636-621B-CD27-96A8-DBD359B14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796B5-318A-996B-BF60-367271D1C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0E9D47-9150-EA47-97C3-6631EC77E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F36BA1-597C-987F-E028-6047C8A71B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EB33EB-54B7-57BF-73FE-6EDB41B3EB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9F4B63-D292-BA15-5B6E-E598D6E6A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3F506-62A1-7C9F-58F4-47B5376E3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98A537-1F20-EC94-47DC-14398FBFA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60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7896E-2E02-DF8A-1C2C-E24B61614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00BCEC-0B15-0738-601E-2B47C7DAF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0B2AAD-7392-F7F8-6474-4A65E56CA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6A9A2D-A07C-D0B2-5931-FA9F073AB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24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69B5C1-C6DD-0C34-5A4F-AF60B515F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3A13EB-E10C-6BEC-1D9C-97E60795C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7DA43D-2386-BA0D-A13A-436DDCC6D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417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28A2D-B563-5DC9-0025-A8C05068B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F6CD9-7980-4306-B527-C9A3F7439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CC2F18-8FCA-3761-24A4-C65613D104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76C583-FE2B-F7A9-7B29-CB07CCD63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90FBE-499F-179C-9539-80433674B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CFA629-8194-80F0-F4AD-E5CE0651D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732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43875-28CD-0170-1AC2-30B084F7C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932AC4-8ED2-9088-C374-119B4AE21C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12E533-B3EA-E4D7-65D8-72BBA58355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3D0A5A-88DA-86B4-CDA5-5F923BBBC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E33928-0AE2-5B80-24D2-D2705AD7A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8E3C7C-488C-92E6-A1E7-DCAD503F0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499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8F7751-6CA6-B2F7-9138-C875776BF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482E5-E067-1B12-288E-18BDAD8A6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F230F6-103A-957C-1883-94D2CFF5A6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4CCA4-0B06-454E-BAC1-C33696B93802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E0B50-611B-7DFD-AE8D-CBBB049856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333051-2431-6D41-8872-097745C834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A8B0E-B573-4C87-B9F2-6FD91E1F4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4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reepik.com/free-vector/marathon-race_4590066.htm#query=run&amp;from_query=berlari&amp;position=12&amp;from_view=search&amp;track=sph" TargetMode="External"/><Relationship Id="rId3" Type="http://schemas.openxmlformats.org/officeDocument/2006/relationships/hyperlink" Target="https://www.freepik.com/free-vector/movie-making-composition_4300300.htm#query=acting&amp;position=11&amp;from_view=search&amp;track=sph" TargetMode="External"/><Relationship Id="rId7" Type="http://schemas.openxmlformats.org/officeDocument/2006/relationships/hyperlink" Target="https://t3.ftcdn.net/jpg/03/26/84/44/240_F_326844435_nqul0qgxnEU3AXYveVPlSwr6yDirYVaB.jpg" TargetMode="External"/><Relationship Id="rId12" Type="http://schemas.openxmlformats.org/officeDocument/2006/relationships/hyperlink" Target="https://www.freepik.com/free-vector/illustrated-group-children-singing-choir_10701765.htm#query=vocal&amp;from_query=vokal&amp;position=39&amp;from_view=search&amp;track=sph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reepik.com/free-vector/hand-drawn-background-autumn_29790609.htm#query=walk&amp;from_query=berjalan&amp;position=27&amp;from_view=search&amp;track=sph" TargetMode="External"/><Relationship Id="rId11" Type="http://schemas.openxmlformats.org/officeDocument/2006/relationships/hyperlink" Target="https://www.freepik.com/free-vector/theater-curtain-with-hand_1530834.htm#query=opera%20open&amp;position=6&amp;from_view=search&amp;track=ais" TargetMode="External"/><Relationship Id="rId5" Type="http://schemas.openxmlformats.org/officeDocument/2006/relationships/hyperlink" Target="https://www.freepik.com/free-vector/acting-concept-illustration_14204094.htm#query=acting&amp;position=3&amp;from_view=search&amp;track=sph" TargetMode="External"/><Relationship Id="rId10" Type="http://schemas.openxmlformats.org/officeDocument/2006/relationships/hyperlink" Target="https://pxhere.com/id/photo/936609" TargetMode="External"/><Relationship Id="rId4" Type="http://schemas.openxmlformats.org/officeDocument/2006/relationships/hyperlink" Target="https://www.freepik.com/free-vector/people-showing-emotions_4186827.htm#query=expression&amp;from_query=ekspression&amp;position=23&amp;from_view=search&amp;track=sph" TargetMode="External"/><Relationship Id="rId9" Type="http://schemas.openxmlformats.org/officeDocument/2006/relationships/hyperlink" Target="https://commons.wikimedia.org/wiki/File:383-waving-hand-1.sv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A365E-6CFB-43CF-D749-1DCCFF71AF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99264-7EBF-F326-9C97-C2FE0020A1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E0F8A8-749A-ACED-039E-EB9D07DF1E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AA36892-099D-8FF7-4213-0868429AAB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92" y="1279449"/>
            <a:ext cx="5616805" cy="380895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B1EFAB5-559D-C0A3-447A-203D1F2CE9B4}"/>
              </a:ext>
            </a:extLst>
          </p:cNvPr>
          <p:cNvSpPr/>
          <p:nvPr/>
        </p:nvSpPr>
        <p:spPr>
          <a:xfrm>
            <a:off x="-134471" y="6094023"/>
            <a:ext cx="7289749" cy="1551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CA379E-1E69-E2E5-C2DC-0F7B1E6BAE99}"/>
              </a:ext>
            </a:extLst>
          </p:cNvPr>
          <p:cNvSpPr/>
          <p:nvPr/>
        </p:nvSpPr>
        <p:spPr>
          <a:xfrm rot="5400000">
            <a:off x="3525273" y="3187653"/>
            <a:ext cx="7231062" cy="1096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32041;p41">
            <a:extLst>
              <a:ext uri="{FF2B5EF4-FFF2-40B4-BE49-F238E27FC236}">
                <a16:creationId xmlns:a16="http://schemas.microsoft.com/office/drawing/2014/main" id="{666E7342-1E10-A482-7885-C25FDFF00486}"/>
              </a:ext>
            </a:extLst>
          </p:cNvPr>
          <p:cNvSpPr/>
          <p:nvPr/>
        </p:nvSpPr>
        <p:spPr>
          <a:xfrm>
            <a:off x="8133636" y="1909428"/>
            <a:ext cx="3054317" cy="106508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" name="Google Shape;32042;p41">
            <a:extLst>
              <a:ext uri="{FF2B5EF4-FFF2-40B4-BE49-F238E27FC236}">
                <a16:creationId xmlns:a16="http://schemas.microsoft.com/office/drawing/2014/main" id="{8CAE83E0-B1CF-C27D-868A-EB0D9668723D}"/>
              </a:ext>
            </a:extLst>
          </p:cNvPr>
          <p:cNvSpPr txBox="1">
            <a:spLocks/>
          </p:cNvSpPr>
          <p:nvPr/>
        </p:nvSpPr>
        <p:spPr>
          <a:xfrm rot="-810">
            <a:off x="8346887" y="2030503"/>
            <a:ext cx="2686609" cy="92017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BAB 4</a:t>
            </a:r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EC42CFE0-F295-030B-2144-97CD4EDA0CB9}"/>
              </a:ext>
            </a:extLst>
          </p:cNvPr>
          <p:cNvSpPr txBox="1">
            <a:spLocks/>
          </p:cNvSpPr>
          <p:nvPr/>
        </p:nvSpPr>
        <p:spPr>
          <a:xfrm>
            <a:off x="8426415" y="3429000"/>
            <a:ext cx="3765585" cy="314386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Kreativitas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Laku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Peran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5437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EC797-5F05-D42C-921A-47A20A5F2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2322FE7-66E6-CC52-130E-DA4336F6B1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B9BA08-797A-DFE3-121D-9D9DC1EDEF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F146469-C761-3974-C769-2E55F2DD67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6" t="7451" r="9477" b="9931"/>
          <a:stretch/>
        </p:blipFill>
        <p:spPr>
          <a:xfrm>
            <a:off x="995082" y="681037"/>
            <a:ext cx="4630272" cy="46562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EBB041E2-C499-9E17-DADE-947731C2E62D}"/>
              </a:ext>
            </a:extLst>
          </p:cNvPr>
          <p:cNvSpPr/>
          <p:nvPr/>
        </p:nvSpPr>
        <p:spPr>
          <a:xfrm>
            <a:off x="336176" y="568091"/>
            <a:ext cx="753036" cy="79337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622600-414E-050D-1244-57BEC60B9A33}"/>
              </a:ext>
            </a:extLst>
          </p:cNvPr>
          <p:cNvSpPr txBox="1"/>
          <p:nvPr/>
        </p:nvSpPr>
        <p:spPr>
          <a:xfrm>
            <a:off x="6661594" y="1690688"/>
            <a:ext cx="377801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Pada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bab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ini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kita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dapat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menggunakan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kebebasan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ekspresi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berekreasi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Seperti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apa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kebebasan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dimaksud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? Mari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kita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pelajari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bersama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bab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berikut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42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224ED-2412-0E0D-ACCE-69FE0DB56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224760-E3EB-2A4F-F38B-D04FDBCA6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658D703-C6B7-8C01-4535-D02BCA037B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423" y="1369560"/>
            <a:ext cx="4787153" cy="3191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8603906-D609-DDC6-09D8-59A4410F2AD2}"/>
              </a:ext>
            </a:extLst>
          </p:cNvPr>
          <p:cNvSpPr/>
          <p:nvPr/>
        </p:nvSpPr>
        <p:spPr>
          <a:xfrm>
            <a:off x="246528" y="418913"/>
            <a:ext cx="1205753" cy="950647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Hobo Std" panose="020B0803040709020204" pitchFamily="34" charset="0"/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3056BA-ECBB-FCD9-5690-1C0C4F12A9CC}"/>
              </a:ext>
            </a:extLst>
          </p:cNvPr>
          <p:cNvSpPr txBox="1"/>
          <p:nvPr/>
        </p:nvSpPr>
        <p:spPr>
          <a:xfrm>
            <a:off x="1452281" y="546331"/>
            <a:ext cx="60982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Motif dan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Gerak</a:t>
            </a:r>
            <a:endParaRPr lang="en-US" sz="4400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97F453-8D93-FB30-7E2B-81AEAACE8BF1}"/>
              </a:ext>
            </a:extLst>
          </p:cNvPr>
          <p:cNvSpPr txBox="1"/>
          <p:nvPr/>
        </p:nvSpPr>
        <p:spPr>
          <a:xfrm>
            <a:off x="977153" y="4740001"/>
            <a:ext cx="111431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Motif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seni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pemeranan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merupakan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satuan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pola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terkecil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dikembangkan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lebih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lanjut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menjadi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gerak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tertentu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kata lain,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gerak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dalam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cerita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terbentuk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berdasarkan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susunan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motif-motif.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Gerak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dilakukan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pemain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harus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memberikan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kesan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natural dan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tidak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dibuat-buat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Harus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disesuaikan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dan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karakter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dimainkan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Gerak-gerak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tersebut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di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antaranya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adalah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gerak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berpindah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tempat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(</a:t>
            </a:r>
            <a:r>
              <a:rPr lang="en-US" sz="2000" i="1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moving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),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gerakan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kecil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anggota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tubuh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(</a:t>
            </a:r>
            <a:r>
              <a:rPr lang="en-US" sz="2000" i="1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gesture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), dan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tubuh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diam (</a:t>
            </a:r>
            <a:r>
              <a:rPr lang="en-US" sz="2000" i="1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still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1345051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81C20-3B5E-54CC-536A-BE055609B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10B2DE-80C6-28F0-7AB6-FC3F53D0B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rame 4">
            <a:extLst>
              <a:ext uri="{FF2B5EF4-FFF2-40B4-BE49-F238E27FC236}">
                <a16:creationId xmlns:a16="http://schemas.microsoft.com/office/drawing/2014/main" id="{566F8354-FB52-4790-E80B-C119DFF07911}"/>
              </a:ext>
            </a:extLst>
          </p:cNvPr>
          <p:cNvSpPr/>
          <p:nvPr/>
        </p:nvSpPr>
        <p:spPr>
          <a:xfrm>
            <a:off x="-833717" y="215153"/>
            <a:ext cx="1573305" cy="981635"/>
          </a:xfrm>
          <a:prstGeom prst="fram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BE49F5-7FC4-E95B-8C81-7AC7D226444E}"/>
              </a:ext>
            </a:extLst>
          </p:cNvPr>
          <p:cNvSpPr txBox="1"/>
          <p:nvPr/>
        </p:nvSpPr>
        <p:spPr>
          <a:xfrm>
            <a:off x="739588" y="365125"/>
            <a:ext cx="609824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Gerak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Berpindah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Tempat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(</a:t>
            </a:r>
            <a:r>
              <a:rPr lang="en-US" sz="4400" i="1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Moving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285E79-9316-FD40-BC8E-ACD57E0CE487}"/>
              </a:ext>
            </a:extLst>
          </p:cNvPr>
          <p:cNvSpPr txBox="1"/>
          <p:nvPr/>
        </p:nvSpPr>
        <p:spPr>
          <a:xfrm>
            <a:off x="312645" y="2418197"/>
            <a:ext cx="60982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1.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Gerak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Berjalan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FF00E8F-56AE-67C7-2B4D-1C784A429F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777" y="3244134"/>
            <a:ext cx="3550023" cy="23666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BB8E66D-47FE-A45E-4F1E-4CB1B3A3C6CC}"/>
              </a:ext>
            </a:extLst>
          </p:cNvPr>
          <p:cNvSpPr txBox="1"/>
          <p:nvPr/>
        </p:nvSpPr>
        <p:spPr>
          <a:xfrm>
            <a:off x="4366932" y="2427931"/>
            <a:ext cx="60982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2.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Gerak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Merangkak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0ABF69C-66A8-3A05-A6B5-6B8AA981F4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454" y="3505005"/>
            <a:ext cx="3158715" cy="21058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9638CCA-EB3C-198E-6E11-5E3D0ECF25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" t="5324" r="3900" b="8235"/>
          <a:stretch/>
        </p:blipFill>
        <p:spPr>
          <a:xfrm>
            <a:off x="7664823" y="3283944"/>
            <a:ext cx="3913948" cy="24064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0F8EBD2-91A9-C7F7-CDA5-A16D4D03F0E7}"/>
              </a:ext>
            </a:extLst>
          </p:cNvPr>
          <p:cNvSpPr txBox="1"/>
          <p:nvPr/>
        </p:nvSpPr>
        <p:spPr>
          <a:xfrm>
            <a:off x="8540002" y="2437665"/>
            <a:ext cx="60982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3.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Gerak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Berlari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866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  <p:bldP spid="16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47337-2655-7EBC-A82E-52A44D7BA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D30A53-3EE4-48B9-4DEC-CD1B9C52F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6A0E70C-CC4A-672B-21D8-D1073F25BD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462" y="2055813"/>
            <a:ext cx="4351338" cy="4351338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8BC7B61-0DDE-0842-7712-5BA887E4A129}"/>
              </a:ext>
            </a:extLst>
          </p:cNvPr>
          <p:cNvSpPr/>
          <p:nvPr/>
        </p:nvSpPr>
        <p:spPr>
          <a:xfrm>
            <a:off x="0" y="0"/>
            <a:ext cx="5153891" cy="36512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F38942-88D5-2A06-F3C4-B4C429F002EC}"/>
              </a:ext>
            </a:extLst>
          </p:cNvPr>
          <p:cNvSpPr txBox="1"/>
          <p:nvPr/>
        </p:nvSpPr>
        <p:spPr>
          <a:xfrm>
            <a:off x="510988" y="426701"/>
            <a:ext cx="609824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Gerakan Kecil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Anggota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Tubuh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(</a:t>
            </a:r>
            <a:r>
              <a:rPr lang="en-US" sz="4400" i="1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Gesture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ED1798-2202-4059-E4D4-A86A734B67FF}"/>
              </a:ext>
            </a:extLst>
          </p:cNvPr>
          <p:cNvSpPr txBox="1"/>
          <p:nvPr/>
        </p:nvSpPr>
        <p:spPr>
          <a:xfrm>
            <a:off x="166255" y="2092036"/>
            <a:ext cx="623454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Contoh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gerakan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i="1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gesture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adalah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mengedipkan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sebelah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mata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bermakna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menggoda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mengedipkan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mata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karena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sakit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mata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menganggukkan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kepala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bermakna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setuju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lambaian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tangan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dan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sebagainya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1340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B05A4-D4CD-E534-418B-5A052DC1F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57A7C3-B83E-3725-94E4-6C5095D48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D91F485-45E3-2F53-B36C-4FE113D4F4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497" y="2112949"/>
            <a:ext cx="5636972" cy="37579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Frame 4">
            <a:extLst>
              <a:ext uri="{FF2B5EF4-FFF2-40B4-BE49-F238E27FC236}">
                <a16:creationId xmlns:a16="http://schemas.microsoft.com/office/drawing/2014/main" id="{093B8370-113D-830E-8EB3-038C8D85E5DC}"/>
              </a:ext>
            </a:extLst>
          </p:cNvPr>
          <p:cNvSpPr/>
          <p:nvPr/>
        </p:nvSpPr>
        <p:spPr>
          <a:xfrm>
            <a:off x="-430306" y="232353"/>
            <a:ext cx="1667435" cy="914399"/>
          </a:xfrm>
          <a:prstGeom prst="fram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1EBB01-0A53-D828-F244-354502083611}"/>
              </a:ext>
            </a:extLst>
          </p:cNvPr>
          <p:cNvSpPr txBox="1"/>
          <p:nvPr/>
        </p:nvSpPr>
        <p:spPr>
          <a:xfrm>
            <a:off x="1237129" y="375147"/>
            <a:ext cx="60982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Tubuh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Diam (</a:t>
            </a:r>
            <a:r>
              <a:rPr lang="en-US" sz="4400" i="1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Still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40AB56-AC34-515F-DA41-FD05EBCAD81A}"/>
              </a:ext>
            </a:extLst>
          </p:cNvPr>
          <p:cNvSpPr txBox="1"/>
          <p:nvPr/>
        </p:nvSpPr>
        <p:spPr>
          <a:xfrm>
            <a:off x="543785" y="1863560"/>
            <a:ext cx="4861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Gerak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tubuh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diam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adalah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gerakan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dilakukan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pemain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pose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tubuh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terdiam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di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satu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titik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tanpa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menggerakan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anggota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tubuh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lainnya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Contohnya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adegan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seseorang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yang duduk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melamun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di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kursi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adegan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berdiri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menatap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sesuatu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atau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adegan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tidur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di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lantai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  <p:sp>
        <p:nvSpPr>
          <p:cNvPr id="10" name="Flowchart: Document 9">
            <a:extLst>
              <a:ext uri="{FF2B5EF4-FFF2-40B4-BE49-F238E27FC236}">
                <a16:creationId xmlns:a16="http://schemas.microsoft.com/office/drawing/2014/main" id="{EECBB78A-1131-32DA-25DE-BAB452C4308B}"/>
              </a:ext>
            </a:extLst>
          </p:cNvPr>
          <p:cNvSpPr/>
          <p:nvPr/>
        </p:nvSpPr>
        <p:spPr>
          <a:xfrm rot="21230661">
            <a:off x="6802794" y="1877458"/>
            <a:ext cx="2216728" cy="415637"/>
          </a:xfrm>
          <a:prstGeom prst="flowChartDocumen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6389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1B0C5-9283-7B61-0F92-07C99C577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00CF1C-D452-DA53-AD36-0D0FEEC70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50F324C-9B05-E260-055C-0E5CF1A757DE}"/>
              </a:ext>
            </a:extLst>
          </p:cNvPr>
          <p:cNvSpPr/>
          <p:nvPr/>
        </p:nvSpPr>
        <p:spPr>
          <a:xfrm>
            <a:off x="1013012" y="4258750"/>
            <a:ext cx="5952563" cy="537030"/>
          </a:xfrm>
          <a:custGeom>
            <a:avLst/>
            <a:gdLst>
              <a:gd name="connsiteX0" fmla="*/ 0 w 5952563"/>
              <a:gd name="connsiteY0" fmla="*/ 89507 h 537030"/>
              <a:gd name="connsiteX1" fmla="*/ 89507 w 5952563"/>
              <a:gd name="connsiteY1" fmla="*/ 0 h 537030"/>
              <a:gd name="connsiteX2" fmla="*/ 5863056 w 5952563"/>
              <a:gd name="connsiteY2" fmla="*/ 0 h 537030"/>
              <a:gd name="connsiteX3" fmla="*/ 5952563 w 5952563"/>
              <a:gd name="connsiteY3" fmla="*/ 89507 h 537030"/>
              <a:gd name="connsiteX4" fmla="*/ 5952563 w 5952563"/>
              <a:gd name="connsiteY4" fmla="*/ 447523 h 537030"/>
              <a:gd name="connsiteX5" fmla="*/ 5863056 w 5952563"/>
              <a:gd name="connsiteY5" fmla="*/ 537030 h 537030"/>
              <a:gd name="connsiteX6" fmla="*/ 89507 w 5952563"/>
              <a:gd name="connsiteY6" fmla="*/ 537030 h 537030"/>
              <a:gd name="connsiteX7" fmla="*/ 0 w 5952563"/>
              <a:gd name="connsiteY7" fmla="*/ 447523 h 537030"/>
              <a:gd name="connsiteX8" fmla="*/ 0 w 5952563"/>
              <a:gd name="connsiteY8" fmla="*/ 89507 h 53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52563" h="537030">
                <a:moveTo>
                  <a:pt x="0" y="89507"/>
                </a:moveTo>
                <a:cubicBezTo>
                  <a:pt x="0" y="40074"/>
                  <a:pt x="40074" y="0"/>
                  <a:pt x="89507" y="0"/>
                </a:cubicBezTo>
                <a:lnTo>
                  <a:pt x="5863056" y="0"/>
                </a:lnTo>
                <a:cubicBezTo>
                  <a:pt x="5912489" y="0"/>
                  <a:pt x="5952563" y="40074"/>
                  <a:pt x="5952563" y="89507"/>
                </a:cubicBezTo>
                <a:lnTo>
                  <a:pt x="5952563" y="447523"/>
                </a:lnTo>
                <a:cubicBezTo>
                  <a:pt x="5952563" y="496956"/>
                  <a:pt x="5912489" y="537030"/>
                  <a:pt x="5863056" y="537030"/>
                </a:cubicBezTo>
                <a:lnTo>
                  <a:pt x="89507" y="537030"/>
                </a:lnTo>
                <a:cubicBezTo>
                  <a:pt x="40074" y="537030"/>
                  <a:pt x="0" y="496956"/>
                  <a:pt x="0" y="447523"/>
                </a:cubicBezTo>
                <a:lnTo>
                  <a:pt x="0" y="8950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796" tIns="94796" rIns="94796" bIns="94796" numCol="1" spcCol="1270" anchor="ctr" anchorCtr="0">
            <a:noAutofit/>
          </a:bodyPr>
          <a:lstStyle/>
          <a:p>
            <a:pPr marL="0" lvl="0" indent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Teknik </a:t>
            </a:r>
            <a:r>
              <a:rPr lang="en-US" sz="1800" kern="12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muncul</a:t>
            </a:r>
            <a:r>
              <a:rPr lang="en-US" sz="1800" kern="12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800" kern="12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1800" kern="12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800" kern="12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tubuh</a:t>
            </a:r>
            <a:endParaRPr lang="en-US" sz="1800" kern="12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AD3BC9-C996-1BC8-C711-2913AFFB172E}"/>
              </a:ext>
            </a:extLst>
          </p:cNvPr>
          <p:cNvSpPr/>
          <p:nvPr/>
        </p:nvSpPr>
        <p:spPr>
          <a:xfrm>
            <a:off x="1013012" y="4878910"/>
            <a:ext cx="5952563" cy="577530"/>
          </a:xfrm>
          <a:custGeom>
            <a:avLst/>
            <a:gdLst>
              <a:gd name="connsiteX0" fmla="*/ 0 w 5952563"/>
              <a:gd name="connsiteY0" fmla="*/ 0 h 577530"/>
              <a:gd name="connsiteX1" fmla="*/ 5952563 w 5952563"/>
              <a:gd name="connsiteY1" fmla="*/ 0 h 577530"/>
              <a:gd name="connsiteX2" fmla="*/ 5952563 w 5952563"/>
              <a:gd name="connsiteY2" fmla="*/ 577530 h 577530"/>
              <a:gd name="connsiteX3" fmla="*/ 0 w 5952563"/>
              <a:gd name="connsiteY3" fmla="*/ 577530 h 577530"/>
              <a:gd name="connsiteX4" fmla="*/ 0 w 5952563"/>
              <a:gd name="connsiteY4" fmla="*/ 0 h 577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52563" h="577530">
                <a:moveTo>
                  <a:pt x="0" y="0"/>
                </a:moveTo>
                <a:lnTo>
                  <a:pt x="5952563" y="0"/>
                </a:lnTo>
                <a:lnTo>
                  <a:pt x="5952563" y="577530"/>
                </a:lnTo>
                <a:lnTo>
                  <a:pt x="0" y="57753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8994" tIns="22860" rIns="128016" bIns="22860" numCol="1" spcCol="1270" anchor="t" anchorCtr="0">
            <a:noAutofit/>
          </a:bodyPr>
          <a:lstStyle/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"/>
            </a:pP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Pemain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masuk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arena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panggung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ketika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tirai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dibuka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ataupun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sebelum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tirai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dibuka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82DC09C-9ECA-C0B5-7802-F4239FD01F14}"/>
              </a:ext>
            </a:extLst>
          </p:cNvPr>
          <p:cNvSpPr/>
          <p:nvPr/>
        </p:nvSpPr>
        <p:spPr>
          <a:xfrm>
            <a:off x="1013012" y="5373311"/>
            <a:ext cx="5952563" cy="537030"/>
          </a:xfrm>
          <a:custGeom>
            <a:avLst/>
            <a:gdLst>
              <a:gd name="connsiteX0" fmla="*/ 0 w 5952563"/>
              <a:gd name="connsiteY0" fmla="*/ 89507 h 537030"/>
              <a:gd name="connsiteX1" fmla="*/ 89507 w 5952563"/>
              <a:gd name="connsiteY1" fmla="*/ 0 h 537030"/>
              <a:gd name="connsiteX2" fmla="*/ 5863056 w 5952563"/>
              <a:gd name="connsiteY2" fmla="*/ 0 h 537030"/>
              <a:gd name="connsiteX3" fmla="*/ 5952563 w 5952563"/>
              <a:gd name="connsiteY3" fmla="*/ 89507 h 537030"/>
              <a:gd name="connsiteX4" fmla="*/ 5952563 w 5952563"/>
              <a:gd name="connsiteY4" fmla="*/ 447523 h 537030"/>
              <a:gd name="connsiteX5" fmla="*/ 5863056 w 5952563"/>
              <a:gd name="connsiteY5" fmla="*/ 537030 h 537030"/>
              <a:gd name="connsiteX6" fmla="*/ 89507 w 5952563"/>
              <a:gd name="connsiteY6" fmla="*/ 537030 h 537030"/>
              <a:gd name="connsiteX7" fmla="*/ 0 w 5952563"/>
              <a:gd name="connsiteY7" fmla="*/ 447523 h 537030"/>
              <a:gd name="connsiteX8" fmla="*/ 0 w 5952563"/>
              <a:gd name="connsiteY8" fmla="*/ 89507 h 53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52563" h="537030">
                <a:moveTo>
                  <a:pt x="0" y="89507"/>
                </a:moveTo>
                <a:cubicBezTo>
                  <a:pt x="0" y="40074"/>
                  <a:pt x="40074" y="0"/>
                  <a:pt x="89507" y="0"/>
                </a:cubicBezTo>
                <a:lnTo>
                  <a:pt x="5863056" y="0"/>
                </a:lnTo>
                <a:cubicBezTo>
                  <a:pt x="5912489" y="0"/>
                  <a:pt x="5952563" y="40074"/>
                  <a:pt x="5952563" y="89507"/>
                </a:cubicBezTo>
                <a:lnTo>
                  <a:pt x="5952563" y="447523"/>
                </a:lnTo>
                <a:cubicBezTo>
                  <a:pt x="5952563" y="496956"/>
                  <a:pt x="5912489" y="537030"/>
                  <a:pt x="5863056" y="537030"/>
                </a:cubicBezTo>
                <a:lnTo>
                  <a:pt x="89507" y="537030"/>
                </a:lnTo>
                <a:cubicBezTo>
                  <a:pt x="40074" y="537030"/>
                  <a:pt x="0" y="496956"/>
                  <a:pt x="0" y="447523"/>
                </a:cubicBezTo>
                <a:lnTo>
                  <a:pt x="0" y="8950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-1455363"/>
              <a:satOff val="-83928"/>
              <a:lumOff val="8628"/>
              <a:alphaOff val="0"/>
            </a:schemeClr>
          </a:fillRef>
          <a:effectRef idx="0">
            <a:schemeClr val="accent2">
              <a:hueOff val="-1455363"/>
              <a:satOff val="-83928"/>
              <a:lumOff val="86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796" tIns="94796" rIns="94796" bIns="94796" numCol="1" spcCol="1270" anchor="ctr" anchorCtr="0">
            <a:noAutofit/>
          </a:bodyPr>
          <a:lstStyle/>
          <a:p>
            <a:pPr marL="0" lvl="0" indent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Teknik </a:t>
            </a:r>
            <a:r>
              <a:rPr lang="en-US" sz="1800" kern="12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muncul</a:t>
            </a:r>
            <a:r>
              <a:rPr lang="en-US" sz="1800" kern="12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800" kern="12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1800" kern="1200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800" kern="1200" dirty="0" err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suara</a:t>
            </a:r>
            <a:endParaRPr lang="en-US" sz="1800" kern="1200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604610E-C430-4219-18D4-D209072A61D1}"/>
              </a:ext>
            </a:extLst>
          </p:cNvPr>
          <p:cNvSpPr/>
          <p:nvPr/>
        </p:nvSpPr>
        <p:spPr>
          <a:xfrm>
            <a:off x="1013012" y="5979616"/>
            <a:ext cx="5952563" cy="577530"/>
          </a:xfrm>
          <a:custGeom>
            <a:avLst/>
            <a:gdLst>
              <a:gd name="connsiteX0" fmla="*/ 0 w 5952563"/>
              <a:gd name="connsiteY0" fmla="*/ 0 h 577530"/>
              <a:gd name="connsiteX1" fmla="*/ 5952563 w 5952563"/>
              <a:gd name="connsiteY1" fmla="*/ 0 h 577530"/>
              <a:gd name="connsiteX2" fmla="*/ 5952563 w 5952563"/>
              <a:gd name="connsiteY2" fmla="*/ 577530 h 577530"/>
              <a:gd name="connsiteX3" fmla="*/ 0 w 5952563"/>
              <a:gd name="connsiteY3" fmla="*/ 577530 h 577530"/>
              <a:gd name="connsiteX4" fmla="*/ 0 w 5952563"/>
              <a:gd name="connsiteY4" fmla="*/ 0 h 577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52563" h="577530">
                <a:moveTo>
                  <a:pt x="0" y="0"/>
                </a:moveTo>
                <a:lnTo>
                  <a:pt x="5952563" y="0"/>
                </a:lnTo>
                <a:lnTo>
                  <a:pt x="5952563" y="577530"/>
                </a:lnTo>
                <a:lnTo>
                  <a:pt x="0" y="57753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8994" tIns="22860" rIns="128016" bIns="22860" numCol="1" spcCol="1270" anchor="t" anchorCtr="0">
            <a:noAutofit/>
          </a:bodyPr>
          <a:lstStyle/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"/>
            </a:pP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Pemain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menyuarakan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kata-kata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terlebih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dahulu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kemudian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masuk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arena </a:t>
            </a:r>
            <a:r>
              <a:rPr lang="en-US" sz="1400" kern="12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panggung</a:t>
            </a:r>
            <a:r>
              <a:rPr lang="en-US" sz="1400" kern="12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B8FDC90-26B3-E4FE-D82C-95157B33A1CA}"/>
              </a:ext>
            </a:extLst>
          </p:cNvPr>
          <p:cNvSpPr/>
          <p:nvPr/>
        </p:nvSpPr>
        <p:spPr>
          <a:xfrm>
            <a:off x="246528" y="418913"/>
            <a:ext cx="1205753" cy="950647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Hobo Std" panose="020B0803040709020204" pitchFamily="34" charset="0"/>
              </a:rPr>
              <a:t>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50CE4B-0B1F-8EB6-9C3C-E54FD3F2BE92}"/>
              </a:ext>
            </a:extLst>
          </p:cNvPr>
          <p:cNvSpPr txBox="1"/>
          <p:nvPr/>
        </p:nvSpPr>
        <p:spPr>
          <a:xfrm>
            <a:off x="1452281" y="244138"/>
            <a:ext cx="609824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Teknik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Muncul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dan </a:t>
            </a:r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Pengembangan</a:t>
            </a:r>
            <a:endParaRPr lang="en-US" sz="4400" dirty="0">
              <a:solidFill>
                <a:schemeClr val="accent2">
                  <a:lumMod val="50000"/>
                </a:schemeClr>
              </a:solidFill>
              <a:latin typeface="Hobo Std" panose="020B0803040709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DC07947-7144-5437-88DE-07397C69EB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91918" y="3212972"/>
            <a:ext cx="2362128" cy="32656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8D059B-964F-E45D-0A92-E96C052BDFE4}"/>
              </a:ext>
            </a:extLst>
          </p:cNvPr>
          <p:cNvSpPr txBox="1"/>
          <p:nvPr/>
        </p:nvSpPr>
        <p:spPr>
          <a:xfrm>
            <a:off x="632012" y="1990165"/>
            <a:ext cx="8955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Teknik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muncul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merupakan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cara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seorang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aktor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menampakkan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diri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pertama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kali di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hadapan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penonton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Teknik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ini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sangat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penting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karena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mampu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menciptakan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kesan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pertama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penonton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terhadap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karakter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peran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62FB31-C5FD-C63E-9CDC-B25F31E8165C}"/>
              </a:ext>
            </a:extLst>
          </p:cNvPr>
          <p:cNvSpPr txBox="1"/>
          <p:nvPr/>
        </p:nvSpPr>
        <p:spPr>
          <a:xfrm>
            <a:off x="621924" y="2936879"/>
            <a:ext cx="8669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banyak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cara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seorang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aktor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muncul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di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atas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panggung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Ada yang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muncul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sesudah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tirai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dibuka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juga yang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muncul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saat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sudah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adegan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aktor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lain.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59C830-50A9-C195-346B-E29BBE5EC4B4}"/>
              </a:ext>
            </a:extLst>
          </p:cNvPr>
          <p:cNvSpPr txBox="1"/>
          <p:nvPr/>
        </p:nvSpPr>
        <p:spPr>
          <a:xfrm>
            <a:off x="621924" y="3733812"/>
            <a:ext cx="7758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Teknik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muncul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terdiri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dua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jenis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yaitu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sebagai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berikut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  <p:sp>
        <p:nvSpPr>
          <p:cNvPr id="14" name="Flowchart: Document 13">
            <a:extLst>
              <a:ext uri="{FF2B5EF4-FFF2-40B4-BE49-F238E27FC236}">
                <a16:creationId xmlns:a16="http://schemas.microsoft.com/office/drawing/2014/main" id="{15F9ACC2-FFEF-3ACB-9F1A-FB53F31C602D}"/>
              </a:ext>
            </a:extLst>
          </p:cNvPr>
          <p:cNvSpPr/>
          <p:nvPr/>
        </p:nvSpPr>
        <p:spPr>
          <a:xfrm rot="1128144">
            <a:off x="10858518" y="2936879"/>
            <a:ext cx="1080247" cy="276093"/>
          </a:xfrm>
          <a:prstGeom prst="flowChartDocumen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67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19" grpId="0"/>
      <p:bldP spid="5" grpId="0" animBg="1"/>
      <p:bldP spid="6" grpId="0"/>
      <p:bldP spid="8" grpId="0"/>
      <p:bldP spid="9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11CDC-045D-A296-83B0-259DF16BA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28456D-2F88-4F24-1A5B-9D033F971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35A7291-684A-2963-9580-00AD98999245}"/>
              </a:ext>
            </a:extLst>
          </p:cNvPr>
          <p:cNvSpPr/>
          <p:nvPr/>
        </p:nvSpPr>
        <p:spPr>
          <a:xfrm>
            <a:off x="618565" y="2344917"/>
            <a:ext cx="7664823" cy="42979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486CD2E-7091-B50C-DB1B-E8D0A63E60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059" y="2470151"/>
            <a:ext cx="4240657" cy="28271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42424F-AFFC-59AB-88E3-E806770F8744}"/>
              </a:ext>
            </a:extLst>
          </p:cNvPr>
          <p:cNvSpPr txBox="1"/>
          <p:nvPr/>
        </p:nvSpPr>
        <p:spPr>
          <a:xfrm>
            <a:off x="542188" y="651084"/>
            <a:ext cx="7772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Adapun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teknik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pengembangan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dapat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dilakukan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melalui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pengucapan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dan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jasmani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Teknik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pengembengan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melalui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ucapan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dilakukan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cara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menaikkan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atau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menurunkan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volume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suara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nada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suara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dan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kecepatan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tempo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suara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Sementara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itu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teknik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pengembangan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jasmani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dengan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cara-cara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berikut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9733EF-B51E-58B0-8033-002BAB8CAB06}"/>
              </a:ext>
            </a:extLst>
          </p:cNvPr>
          <p:cNvSpPr txBox="1"/>
          <p:nvPr/>
        </p:nvSpPr>
        <p:spPr>
          <a:xfrm>
            <a:off x="882848" y="2716816"/>
            <a:ext cx="61589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Menaikkan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atau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menurunkan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tinggi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posisi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jasmani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pPr marL="342900" indent="-342900">
              <a:buAutoNum type="arabicPeriod"/>
            </a:pP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Memalingkan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kepala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tubuh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serta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badan.</a:t>
            </a:r>
          </a:p>
          <a:p>
            <a:pPr marL="342900" indent="-342900">
              <a:buAutoNum type="arabicPeriod"/>
            </a:pP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Berpindah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tempat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seperti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belakang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depan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kanan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kiri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dari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bawah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ke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atas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dan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sebagainya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  <a:p>
            <a:pPr marL="342900" indent="-342900">
              <a:buAutoNum type="arabicPeriod"/>
            </a:pP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Menggerakkan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anggota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badan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tanpa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berpindah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tempat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.</a:t>
            </a:r>
          </a:p>
        </p:txBody>
      </p:sp>
      <p:sp>
        <p:nvSpPr>
          <p:cNvPr id="10" name="Flowchart: Document 9">
            <a:extLst>
              <a:ext uri="{FF2B5EF4-FFF2-40B4-BE49-F238E27FC236}">
                <a16:creationId xmlns:a16="http://schemas.microsoft.com/office/drawing/2014/main" id="{68F99176-7CBC-CA3D-2814-2A9747EF96BF}"/>
              </a:ext>
            </a:extLst>
          </p:cNvPr>
          <p:cNvSpPr/>
          <p:nvPr/>
        </p:nvSpPr>
        <p:spPr>
          <a:xfrm>
            <a:off x="0" y="0"/>
            <a:ext cx="8485094" cy="724864"/>
          </a:xfrm>
          <a:prstGeom prst="flowChartDocumen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8624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C0F541-466F-02C0-CFD9-51D907803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CBE3D5-B4DF-BC5F-A872-7192D7E6E0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118" y="2148354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Free Vector | Free vector movie making composition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Free Vector | Free vector people showing emotions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Free Vector | Free vector acting concept illustration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Free Vector | Free vector hand drawn background for autumn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240_F_326844435_nqul0qgxnEU3AXYveVPlSwr6yDirYVaB.jpg (360×240) (ftcdn.net)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Free Vector | Free vector marathon race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https://commons.wikimedia.org/wiki/File:383-waving-hand-1.svg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https://pxhere.com/id/photo/936609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Free Vector | Free vector theater curtain with hand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Free Vector | Free vector illustrated group of children singing in a choir (freepik.com)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DADB7F-84F0-0010-A0D6-2A4E8A63F15E}"/>
              </a:ext>
            </a:extLst>
          </p:cNvPr>
          <p:cNvSpPr txBox="1"/>
          <p:nvPr/>
        </p:nvSpPr>
        <p:spPr>
          <a:xfrm>
            <a:off x="469374" y="584657"/>
            <a:ext cx="278481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Referensi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  <a:latin typeface="Hobo Std" panose="020B0803040709020204" pitchFamily="34" charset="0"/>
              </a:rPr>
              <a:t> Gambar</a:t>
            </a:r>
          </a:p>
        </p:txBody>
      </p:sp>
    </p:spTree>
    <p:extLst>
      <p:ext uri="{BB962C8B-B14F-4D97-AF65-F5344CB8AC3E}">
        <p14:creationId xmlns:p14="http://schemas.microsoft.com/office/powerpoint/2010/main" val="42294262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544</Words>
  <Application>Microsoft Office PowerPoint</Application>
  <PresentationFormat>Widescreen</PresentationFormat>
  <Paragraphs>40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Adobe Fan Heiti Std B</vt:lpstr>
      <vt:lpstr>Arial</vt:lpstr>
      <vt:lpstr>Calibri</vt:lpstr>
      <vt:lpstr>Calibri Light</vt:lpstr>
      <vt:lpstr>Hobo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Khairunnisa Icha</dc:creator>
  <cp:lastModifiedBy>Khairunnisa Icha</cp:lastModifiedBy>
  <cp:revision>2</cp:revision>
  <dcterms:created xsi:type="dcterms:W3CDTF">2023-02-21T07:05:15Z</dcterms:created>
  <dcterms:modified xsi:type="dcterms:W3CDTF">2023-02-21T07:49:47Z</dcterms:modified>
</cp:coreProperties>
</file>