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E0647-F742-F76E-977A-C04F69CBC5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64870D-4205-06E7-802A-62391055BA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1F1726-21DE-6C09-5585-6F752AAE5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4888-7385-446E-9F30-1E0A16224FF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37195-3F58-BEA4-1519-A0748FE1E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116C27-527E-FB19-3A5E-770D13AB3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191C-5A96-4B31-AC9D-467BFABC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53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3905B-5401-CBD1-BE71-7A0839996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228962-DA41-F579-D87A-9B8217D37A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77031-0D86-4C92-A61E-2453B1337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4888-7385-446E-9F30-1E0A16224FF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1A1056-CA0D-B11B-2115-1A23C54DD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D72A2F-84E6-75BF-731C-B1C0B167D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191C-5A96-4B31-AC9D-467BFABC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100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585BBE-A1F8-C916-AC40-24964BDA35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99CAF7-74F8-0384-D227-F106C6F45D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E2CC3-8F09-8030-C5C6-6E27F839D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4888-7385-446E-9F30-1E0A16224FF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86446-6E8D-55DF-4AEF-60E3C7FA6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EA718-708C-14DB-985A-4E4FE3F2D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191C-5A96-4B31-AC9D-467BFABC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703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4030C-D198-DF22-4F3B-F89002DC7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B2751-5838-DACC-0805-98FF3AEEC1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337E2-3049-1A0B-42BC-E8A3A68B7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4888-7385-446E-9F30-1E0A16224FF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ADBF3-A818-B6A2-D303-D9CAD7A47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E6945-5CCA-1E9A-1376-FB6939CCE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191C-5A96-4B31-AC9D-467BFABC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747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93172-C7CF-3D25-4AD6-1E56443C1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18FF5-38BD-BD38-B974-6882205938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CEB73F-BC3D-C61A-6213-11D4C25AD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4888-7385-446E-9F30-1E0A16224FF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85C8F-4A9E-B115-A8B2-311260382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606C8-5D38-6BB2-F698-F105F9FEF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191C-5A96-4B31-AC9D-467BFABC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50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82A62-2723-E4DD-BE30-0845C8D8B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365E6-45AF-8395-D8F5-6D2DC12769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3E3F85-C4EB-120E-EED6-562D1BBF17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B8EA0D-C2C8-F347-0B22-8AEB3CEAA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4888-7385-446E-9F30-1E0A16224FF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1E52AB-1300-CCB1-6352-8D86C8E12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6B072F-D6C1-1961-F441-90D33D0AE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191C-5A96-4B31-AC9D-467BFABC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07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50907-59C1-1823-69FD-A89BBA46B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792DA3-C355-B8D2-93B9-7860B949C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517FC2-AECE-DA4B-24B3-AB0714BFCB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7A612A-CFA5-AC9D-2439-18CB99610B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FE66B3-6464-2B64-E0A1-E606255940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074D51-B10E-89C6-355F-278BC07D0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4888-7385-446E-9F30-1E0A16224FF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58CB48-DA9D-29AC-985C-49A833846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6ADDAC-4585-6DDE-E7E2-7A90860A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191C-5A96-4B31-AC9D-467BFABC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32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96AE4-C47B-8CE4-A0EF-801CEAACE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4712C4-CA9A-C81A-901F-55E1E39D7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4888-7385-446E-9F30-1E0A16224FF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65E2E8-7985-62DF-1BBB-95E6BC9B8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5B8879-ABC7-39BD-9991-9EC76FAD1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191C-5A96-4B31-AC9D-467BFABC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70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2926AD-0645-4244-E825-71F997682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4888-7385-446E-9F30-1E0A16224FF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36F108-BE87-B55A-E5C3-88C0DD604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85F7FC-64C2-01F1-0150-3A382E9ED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191C-5A96-4B31-AC9D-467BFABC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62ED3-F95D-3159-CA84-BB136C288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CDD5C-7C67-F5C6-073A-1AC09F72E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97B2AB-2B8D-DD8F-02B7-2AD42F16A8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321350-56B6-F0C3-FC59-D99CEBAD1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4888-7385-446E-9F30-1E0A16224FF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1A75E5-2390-C154-98B3-3B57F0E65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2DB02A-44E2-9F9F-5A28-642F06C30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191C-5A96-4B31-AC9D-467BFABC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97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D860D-6D1E-E0F4-FFD3-A3159D0B5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6DA49D-81AB-F023-F05C-633F13635C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80A7E7-F28B-AB04-73F2-2A36771FD3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9311DB-B8CE-706D-C789-4C95A7A15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4888-7385-446E-9F30-1E0A16224FF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ED871C-4AAF-EAED-7EFF-EAE810EE5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F7DA35-DE3D-50F4-A56E-110E46E28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191C-5A96-4B31-AC9D-467BFABC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786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E65C71-AC54-8414-3EAF-55A3E61CC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A2E950-C5F7-B06D-7844-B1FA4CAA9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F366A-0D8B-A86A-EC61-BEECF1D084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A4888-7385-446E-9F30-1E0A16224FF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7DF1EF-4514-C0D3-C679-752C1F066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26676-0649-A8CE-42A3-01934FBB78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9191C-5A96-4B31-AC9D-467BFABC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864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eepik.com/free-vector/personality-disorder-concept-illustration_10198642.htm#query=emosi&amp;position=2&amp;from_view=search&amp;track=sph" TargetMode="External"/><Relationship Id="rId7" Type="http://schemas.openxmlformats.org/officeDocument/2006/relationships/hyperlink" Target="https://www.freepik.com/free-vector/conversation-concept-illustration_7118856.htm#query=dialog&amp;position=45&amp;from_view=search&amp;track=sph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reepik.com/free-vector/torn-paper-piece-design-background-vector_25651496.htm#query=notes&amp;position=28&amp;from_view=search&amp;track=sph" TargetMode="External"/><Relationship Id="rId5" Type="http://schemas.openxmlformats.org/officeDocument/2006/relationships/hyperlink" Target="https://www.freepik.com/free-vector/mouth-sync-flat-icon-set_9176077.htm" TargetMode="External"/><Relationship Id="rId4" Type="http://schemas.openxmlformats.org/officeDocument/2006/relationships/hyperlink" Target="https://www.freepik.com/free-vector/woman-different-facial-expressions_4467910.htm#query=ekspresi&amp;position=17&amp;from_view=search&amp;track=sp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9CEFC-5EA2-AA84-468C-C3AFA2B9DE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21B9F7-04E5-DBF0-3226-53D32D0356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9F1A45-86F2-5467-A22C-5A39ACB001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8" y="0"/>
            <a:ext cx="12192000" cy="6858000"/>
          </a:xfrm>
          <a:prstGeom prst="rect">
            <a:avLst/>
          </a:prstGeom>
        </p:spPr>
      </p:pic>
      <p:sp>
        <p:nvSpPr>
          <p:cNvPr id="9" name="Frame 8">
            <a:extLst>
              <a:ext uri="{FF2B5EF4-FFF2-40B4-BE49-F238E27FC236}">
                <a16:creationId xmlns:a16="http://schemas.microsoft.com/office/drawing/2014/main" id="{67D425D1-FAB9-C0EB-B360-596B96137F1F}"/>
              </a:ext>
            </a:extLst>
          </p:cNvPr>
          <p:cNvSpPr/>
          <p:nvPr/>
        </p:nvSpPr>
        <p:spPr>
          <a:xfrm>
            <a:off x="833718" y="470647"/>
            <a:ext cx="3254188" cy="3131391"/>
          </a:xfrm>
          <a:prstGeom prst="fram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02AE9F-E1D7-AF35-DA44-1B9A9DF84C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111" y="1020764"/>
            <a:ext cx="5930153" cy="39534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61DDA88-2682-4E44-4335-CCA5B5AB4ABC}"/>
              </a:ext>
            </a:extLst>
          </p:cNvPr>
          <p:cNvSpPr/>
          <p:nvPr/>
        </p:nvSpPr>
        <p:spPr>
          <a:xfrm>
            <a:off x="1680882" y="5735637"/>
            <a:ext cx="6642847" cy="28864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174905-1153-EEB2-E913-66886F95BB2D}"/>
              </a:ext>
            </a:extLst>
          </p:cNvPr>
          <p:cNvSpPr/>
          <p:nvPr/>
        </p:nvSpPr>
        <p:spPr>
          <a:xfrm>
            <a:off x="1680882" y="6098708"/>
            <a:ext cx="6642847" cy="28864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Google Shape;32041;p41">
            <a:extLst>
              <a:ext uri="{FF2B5EF4-FFF2-40B4-BE49-F238E27FC236}">
                <a16:creationId xmlns:a16="http://schemas.microsoft.com/office/drawing/2014/main" id="{EC137CB0-0501-0037-8E4D-E6E206E8DD70}"/>
              </a:ext>
            </a:extLst>
          </p:cNvPr>
          <p:cNvSpPr/>
          <p:nvPr/>
        </p:nvSpPr>
        <p:spPr>
          <a:xfrm>
            <a:off x="8590834" y="2070792"/>
            <a:ext cx="3054317" cy="1065082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" name="Google Shape;32042;p41">
            <a:extLst>
              <a:ext uri="{FF2B5EF4-FFF2-40B4-BE49-F238E27FC236}">
                <a16:creationId xmlns:a16="http://schemas.microsoft.com/office/drawing/2014/main" id="{22E03C57-F694-8680-9192-4356891B4B6F}"/>
              </a:ext>
            </a:extLst>
          </p:cNvPr>
          <p:cNvSpPr txBox="1">
            <a:spLocks/>
          </p:cNvSpPr>
          <p:nvPr/>
        </p:nvSpPr>
        <p:spPr>
          <a:xfrm rot="-810">
            <a:off x="8804085" y="2191867"/>
            <a:ext cx="2686609" cy="920173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b="1" dirty="0"/>
              <a:t>BAB 2</a:t>
            </a:r>
          </a:p>
        </p:txBody>
      </p:sp>
      <p:sp>
        <p:nvSpPr>
          <p:cNvPr id="22" name="Content Placeholder 8">
            <a:extLst>
              <a:ext uri="{FF2B5EF4-FFF2-40B4-BE49-F238E27FC236}">
                <a16:creationId xmlns:a16="http://schemas.microsoft.com/office/drawing/2014/main" id="{953B1FD1-F136-37D7-B80C-E6D71E1C0A04}"/>
              </a:ext>
            </a:extLst>
          </p:cNvPr>
          <p:cNvSpPr txBox="1">
            <a:spLocks/>
          </p:cNvSpPr>
          <p:nvPr/>
        </p:nvSpPr>
        <p:spPr>
          <a:xfrm>
            <a:off x="8982547" y="3509963"/>
            <a:ext cx="3234309" cy="314386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sz="3600" b="1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Ekspresi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Hobo Std" panose="020B0803040709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sz="3600" b="1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Dramatik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Hobo Std" panose="020B0803040709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0556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20" grpId="0" animBg="1"/>
      <p:bldP spid="21" grpId="0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98CD1-EBD8-60D8-91E7-5984ED6B1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1066A-F42C-B3D0-55EF-6AA65C750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1F18D0-7828-04A1-61B2-CD85533D33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80BD5EE9-5FE7-A5C6-5B32-352FCADC66AF}"/>
              </a:ext>
            </a:extLst>
          </p:cNvPr>
          <p:cNvSpPr/>
          <p:nvPr/>
        </p:nvSpPr>
        <p:spPr>
          <a:xfrm>
            <a:off x="273429" y="793378"/>
            <a:ext cx="1185582" cy="107782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obo Std" panose="020B0803040709020204" pitchFamily="34" charset="0"/>
              </a:rPr>
              <a:t>02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DA5085-4528-09C8-E328-8DB8176EEA59}"/>
              </a:ext>
            </a:extLst>
          </p:cNvPr>
          <p:cNvSpPr txBox="1"/>
          <p:nvPr/>
        </p:nvSpPr>
        <p:spPr>
          <a:xfrm>
            <a:off x="1580033" y="886605"/>
            <a:ext cx="891988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  <a:ea typeface="Adobe Fan Heiti Std B" panose="020B0700000000000000" pitchFamily="34" charset="-128"/>
              </a:rPr>
              <a:t>Intonasi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  <a:ea typeface="Adobe Fan Heiti Std B" panose="020B0700000000000000" pitchFamily="34" charset="-128"/>
              </a:rPr>
              <a:t>: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merupakan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nada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suara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irama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bicara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atau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alunan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nada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dalam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melafalkan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kata-kata.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Dengan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adanya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intonasi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penonton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dapat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mengetahui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emosi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dialami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oleh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seorang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aktor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Adapun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hal-hal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perlu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dilatih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untuk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melatih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intonasi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suara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yaitu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E0DAAB-2499-25A2-F826-9E7D6A180CDC}"/>
              </a:ext>
            </a:extLst>
          </p:cNvPr>
          <p:cNvSpPr/>
          <p:nvPr/>
        </p:nvSpPr>
        <p:spPr>
          <a:xfrm>
            <a:off x="1580032" y="2743060"/>
            <a:ext cx="5528987" cy="52443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Jeda (</a:t>
            </a:r>
            <a:r>
              <a:rPr lang="en-US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Pemenggalan</a:t>
            </a:r>
            <a:r>
              <a:rPr lang="en-US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kalimat</a:t>
            </a:r>
            <a:r>
              <a:rPr lang="en-US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DB710B-3D13-E553-3769-0EED8A34B60D}"/>
              </a:ext>
            </a:extLst>
          </p:cNvPr>
          <p:cNvSpPr/>
          <p:nvPr/>
        </p:nvSpPr>
        <p:spPr>
          <a:xfrm>
            <a:off x="1580032" y="3395383"/>
            <a:ext cx="5528987" cy="52443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Tempo (</a:t>
            </a:r>
            <a:r>
              <a:rPr lang="en-US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Cepat</a:t>
            </a:r>
            <a:r>
              <a:rPr lang="en-US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lambatnya</a:t>
            </a:r>
            <a:r>
              <a:rPr lang="en-US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suatu</a:t>
            </a:r>
            <a:r>
              <a:rPr lang="en-US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ucapan</a:t>
            </a:r>
            <a:r>
              <a:rPr lang="en-US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85B4C9-37A2-9139-C3AD-1981B062133E}"/>
              </a:ext>
            </a:extLst>
          </p:cNvPr>
          <p:cNvSpPr/>
          <p:nvPr/>
        </p:nvSpPr>
        <p:spPr>
          <a:xfrm>
            <a:off x="1580032" y="4114940"/>
            <a:ext cx="5528987" cy="52443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Timbre (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Warna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suara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memberi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kesan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pada kata-kata yang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diucapakan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D4B48F-B9B7-7CF2-AB5A-6166F93AF74F}"/>
              </a:ext>
            </a:extLst>
          </p:cNvPr>
          <p:cNvSpPr/>
          <p:nvPr/>
        </p:nvSpPr>
        <p:spPr>
          <a:xfrm>
            <a:off x="1580031" y="4834497"/>
            <a:ext cx="5528987" cy="52443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Nada (Tinggi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rendahnya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suatu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bunyi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atau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suara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609113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CCCF1-D991-F264-4C58-3FF11E9CC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6742A-44AD-5AE0-8942-07ADF33C8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40C54E-C1CE-B0E8-838C-99E1E2C637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01E41863-2298-9F4D-F2BE-ECAE9B1000AA}"/>
              </a:ext>
            </a:extLst>
          </p:cNvPr>
          <p:cNvSpPr/>
          <p:nvPr/>
        </p:nvSpPr>
        <p:spPr>
          <a:xfrm>
            <a:off x="273429" y="1492622"/>
            <a:ext cx="1185582" cy="107782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obo Std" panose="020B0803040709020204" pitchFamily="34" charset="0"/>
              </a:rPr>
              <a:t>03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50A480-6FA4-7C97-98AC-250C82D91156}"/>
              </a:ext>
            </a:extLst>
          </p:cNvPr>
          <p:cNvSpPr txBox="1"/>
          <p:nvPr/>
        </p:nvSpPr>
        <p:spPr>
          <a:xfrm>
            <a:off x="1580033" y="1585849"/>
            <a:ext cx="89198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  <a:ea typeface="Adobe Fan Heiti Std B" panose="020B0700000000000000" pitchFamily="34" charset="-128"/>
              </a:rPr>
              <a:t>Artikulasi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  <a:ea typeface="Adobe Fan Heiti Std B" panose="020B0700000000000000" pitchFamily="34" charset="-128"/>
              </a:rPr>
              <a:t>: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ketepatan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dalam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pelafalan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atau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pengucapan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bunyi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setiap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unsur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bahasa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Artikulasi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baik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dihasilkan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dari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produksi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suara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baik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benar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dan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jelas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</a:t>
            </a:r>
          </a:p>
        </p:txBody>
      </p:sp>
      <p:sp>
        <p:nvSpPr>
          <p:cNvPr id="7" name="Google Shape;32262;p46">
            <a:extLst>
              <a:ext uri="{FF2B5EF4-FFF2-40B4-BE49-F238E27FC236}">
                <a16:creationId xmlns:a16="http://schemas.microsoft.com/office/drawing/2014/main" id="{6DAC9B54-815B-1854-34A3-386CB83A3E53}"/>
              </a:ext>
            </a:extLst>
          </p:cNvPr>
          <p:cNvSpPr txBox="1">
            <a:spLocks/>
          </p:cNvSpPr>
          <p:nvPr/>
        </p:nvSpPr>
        <p:spPr>
          <a:xfrm>
            <a:off x="1580032" y="3383220"/>
            <a:ext cx="9558616" cy="2189816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Bacalah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kalimat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berikut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dengan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artikulasi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tepat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  <a:p>
            <a:pPr marL="457200" indent="-457200" algn="l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Setelah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apel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pagi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ayah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memakan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apel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  <a:p>
            <a:pPr marL="457200" indent="-457200" algn="l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Suara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sedu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sedan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terdengar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di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dalam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mobil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sedan.</a:t>
            </a:r>
          </a:p>
          <a:p>
            <a:pPr marL="457200" indent="-457200" algn="l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Kelapa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diparut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dan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kepala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digaruk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  <a:p>
            <a:pPr marL="457200" indent="-457200" algn="l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Ambilkan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dandang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di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dinding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</p:txBody>
      </p:sp>
      <p:sp>
        <p:nvSpPr>
          <p:cNvPr id="9" name="Half Frame 8">
            <a:extLst>
              <a:ext uri="{FF2B5EF4-FFF2-40B4-BE49-F238E27FC236}">
                <a16:creationId xmlns:a16="http://schemas.microsoft.com/office/drawing/2014/main" id="{4413B565-BDF7-712E-1E99-D9ADA1EDA588}"/>
              </a:ext>
            </a:extLst>
          </p:cNvPr>
          <p:cNvSpPr/>
          <p:nvPr/>
        </p:nvSpPr>
        <p:spPr>
          <a:xfrm rot="5400000" flipH="1">
            <a:off x="10609730" y="5353843"/>
            <a:ext cx="1057835" cy="1646239"/>
          </a:xfrm>
          <a:prstGeom prst="halfFram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6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D79B5-CAB2-DD0F-19E8-ECCDF0D7C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436BB3-4F47-A247-2912-43917455EB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Frame 8">
            <a:extLst>
              <a:ext uri="{FF2B5EF4-FFF2-40B4-BE49-F238E27FC236}">
                <a16:creationId xmlns:a16="http://schemas.microsoft.com/office/drawing/2014/main" id="{FC9855D7-08C7-F4F5-0F9B-2281ECD4D304}"/>
              </a:ext>
            </a:extLst>
          </p:cNvPr>
          <p:cNvSpPr/>
          <p:nvPr/>
        </p:nvSpPr>
        <p:spPr>
          <a:xfrm>
            <a:off x="5047129" y="1237292"/>
            <a:ext cx="5629835" cy="2985247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26E4B4A-B0D9-7109-F75C-BFDC0856E8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10544"/>
            <a:ext cx="5801412" cy="4351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35F9892-D944-B56E-C33A-338C6806E64A}"/>
              </a:ext>
            </a:extLst>
          </p:cNvPr>
          <p:cNvSpPr txBox="1"/>
          <p:nvPr/>
        </p:nvSpPr>
        <p:spPr>
          <a:xfrm rot="21197884">
            <a:off x="852399" y="151093"/>
            <a:ext cx="48812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C. </a:t>
            </a:r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Senandika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</a:t>
            </a:r>
          </a:p>
          <a:p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   (</a:t>
            </a:r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Solilokui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F2FA4C-E60F-BFC7-71BF-B64BBF673DC2}"/>
              </a:ext>
            </a:extLst>
          </p:cNvPr>
          <p:cNvSpPr txBox="1"/>
          <p:nvPr/>
        </p:nvSpPr>
        <p:spPr>
          <a:xfrm>
            <a:off x="6225867" y="1914307"/>
            <a:ext cx="40266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Senandika</a:t>
            </a:r>
            <a:r>
              <a:rPr lang="en-US" sz="2000" i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atau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i="1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solilokui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merupakan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wacana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dilakukan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oleh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seorang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aktor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dengan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dirinya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sendiri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untuk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menyampaikan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curahan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hatinya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  <a:endParaRPr lang="en-US" sz="2000" i="1" dirty="0">
              <a:solidFill>
                <a:schemeClr val="accent2">
                  <a:lumMod val="50000"/>
                </a:schemeClr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256E36-4F42-8AA7-6FDA-BA90EB0BD8B6}"/>
              </a:ext>
            </a:extLst>
          </p:cNvPr>
          <p:cNvSpPr txBox="1"/>
          <p:nvPr/>
        </p:nvSpPr>
        <p:spPr>
          <a:xfrm>
            <a:off x="488577" y="4145441"/>
            <a:ext cx="43658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Langkah-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langkah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mempersiapkan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adegan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senandika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sebagai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berikut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E0368C-E24A-F68D-295D-80B7F9308AA4}"/>
              </a:ext>
            </a:extLst>
          </p:cNvPr>
          <p:cNvSpPr/>
          <p:nvPr/>
        </p:nvSpPr>
        <p:spPr>
          <a:xfrm>
            <a:off x="1075766" y="4980467"/>
            <a:ext cx="10515600" cy="168340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Pelajari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dan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pahami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makna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dari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kutipan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dialog yang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sudah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disediakan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Imajinasikanlah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karakter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tokoh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yang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bersenandika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seperti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gender,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usia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jabatan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, dan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ciri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khusus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lainnya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Imajinasikanlah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i="1" dirty="0">
                <a:solidFill>
                  <a:schemeClr val="accent2">
                    <a:lumMod val="50000"/>
                  </a:schemeClr>
                </a:solidFill>
              </a:rPr>
              <a:t>setting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tempat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berlangsungnya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adegan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Imajinasikan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pula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emosi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yang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sesuai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dengan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makna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dialog yang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dimainkan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578989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/>
      <p:bldP spid="10" grpId="0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DE40F-0DD5-A3C1-3B69-7EC7C42E3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AF8167-4196-DB70-BB34-F6CFF4F222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90" y="0"/>
            <a:ext cx="12192000" cy="6858000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716F822-21B7-F9D8-61CC-019A77331D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68" y="447430"/>
            <a:ext cx="5101267" cy="34008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D67E97C6-3541-627F-6673-AE167E94D9B8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41146" y="3312546"/>
            <a:ext cx="6091518" cy="999389"/>
          </a:xfrm>
          <a:prstGeom prst="bentConnector3">
            <a:avLst>
              <a:gd name="adj1" fmla="val 67660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CA1A4553-95F8-6E9D-D375-24F43DF18DD7}"/>
              </a:ext>
            </a:extLst>
          </p:cNvPr>
          <p:cNvSpPr/>
          <p:nvPr/>
        </p:nvSpPr>
        <p:spPr>
          <a:xfrm>
            <a:off x="-27710" y="258465"/>
            <a:ext cx="8606118" cy="6588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CAE30C-4B2D-C734-6D8F-73B482DF9A58}"/>
              </a:ext>
            </a:extLst>
          </p:cNvPr>
          <p:cNvSpPr txBox="1"/>
          <p:nvPr/>
        </p:nvSpPr>
        <p:spPr>
          <a:xfrm>
            <a:off x="564779" y="258465"/>
            <a:ext cx="57575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D. </a:t>
            </a:r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Mencipta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Dialog</a:t>
            </a:r>
          </a:p>
        </p:txBody>
      </p:sp>
      <p:sp>
        <p:nvSpPr>
          <p:cNvPr id="9" name="Google Shape;32262;p46">
            <a:extLst>
              <a:ext uri="{FF2B5EF4-FFF2-40B4-BE49-F238E27FC236}">
                <a16:creationId xmlns:a16="http://schemas.microsoft.com/office/drawing/2014/main" id="{456477E1-1BE5-5DC2-4B51-B3C4EF6871B7}"/>
              </a:ext>
            </a:extLst>
          </p:cNvPr>
          <p:cNvSpPr txBox="1">
            <a:spLocks/>
          </p:cNvSpPr>
          <p:nvPr/>
        </p:nvSpPr>
        <p:spPr>
          <a:xfrm>
            <a:off x="1297642" y="4126625"/>
            <a:ext cx="4798358" cy="2189816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Dialog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adalah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percakapan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antara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dua orang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atau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lebih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dalam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sandiwara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cerita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dan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sebagainya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17504AC-3A47-979A-4E98-DF61B1A69C42}"/>
              </a:ext>
            </a:extLst>
          </p:cNvPr>
          <p:cNvSpPr/>
          <p:nvPr/>
        </p:nvSpPr>
        <p:spPr>
          <a:xfrm>
            <a:off x="1748118" y="6149756"/>
            <a:ext cx="5101267" cy="26081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202227-3C4D-CFEA-B25F-9AA1ACF229F1}"/>
              </a:ext>
            </a:extLst>
          </p:cNvPr>
          <p:cNvSpPr/>
          <p:nvPr/>
        </p:nvSpPr>
        <p:spPr>
          <a:xfrm>
            <a:off x="1297642" y="6522052"/>
            <a:ext cx="5101267" cy="26081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0860F17F-0B7C-3B38-0306-854B5A28B9C6}"/>
              </a:ext>
            </a:extLst>
          </p:cNvPr>
          <p:cNvCxnSpPr>
            <a:cxnSpLocks/>
          </p:cNvCxnSpPr>
          <p:nvPr/>
        </p:nvCxnSpPr>
        <p:spPr>
          <a:xfrm rot="16200000" flipH="1">
            <a:off x="3693546" y="3464946"/>
            <a:ext cx="6091518" cy="999389"/>
          </a:xfrm>
          <a:prstGeom prst="bentConnector3">
            <a:avLst>
              <a:gd name="adj1" fmla="val 67660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472BD323-EB41-0A74-8B8B-CDC0748466A8}"/>
              </a:ext>
            </a:extLst>
          </p:cNvPr>
          <p:cNvSpPr/>
          <p:nvPr/>
        </p:nvSpPr>
        <p:spPr>
          <a:xfrm>
            <a:off x="6398909" y="1362028"/>
            <a:ext cx="5622762" cy="6573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Untuk</a:t>
            </a:r>
            <a:r>
              <a:rPr lang="en-US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melatih</a:t>
            </a:r>
            <a:r>
              <a:rPr lang="en-US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imajinasi</a:t>
            </a:r>
            <a:r>
              <a:rPr lang="en-US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dalam</a:t>
            </a:r>
            <a:r>
              <a:rPr lang="en-US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mencipta</a:t>
            </a:r>
            <a:r>
              <a:rPr lang="en-US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dialog, </a:t>
            </a:r>
            <a:r>
              <a:rPr lang="en-US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dibutuhkan</a:t>
            </a:r>
            <a:r>
              <a:rPr lang="en-US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stimulus </a:t>
            </a:r>
            <a:r>
              <a:rPr lang="en-US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atau</a:t>
            </a:r>
            <a:r>
              <a:rPr lang="en-US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respons</a:t>
            </a:r>
            <a:r>
              <a:rPr lang="en-US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85F5998-3DE0-D196-A211-67494E36800D}"/>
              </a:ext>
            </a:extLst>
          </p:cNvPr>
          <p:cNvSpPr txBox="1"/>
          <p:nvPr/>
        </p:nvSpPr>
        <p:spPr>
          <a:xfrm>
            <a:off x="6398909" y="2501153"/>
            <a:ext cx="56227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Respons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Gambar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Peristiwa</a:t>
            </a:r>
            <a:endParaRPr lang="en-US" sz="2800" dirty="0">
              <a:solidFill>
                <a:schemeClr val="accent2">
                  <a:lumMod val="50000"/>
                </a:schemeClr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  <a:p>
            <a:pPr marL="342900" indent="-342900">
              <a:buAutoNum type="arabicPeriod"/>
            </a:pP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Respons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Teater</a:t>
            </a:r>
            <a:endParaRPr lang="en-US" sz="2800" dirty="0">
              <a:solidFill>
                <a:schemeClr val="accent2">
                  <a:lumMod val="50000"/>
                </a:schemeClr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  <a:p>
            <a:pPr marL="342900" indent="-342900">
              <a:buAutoNum type="arabicPeriod"/>
            </a:pP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Respons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Gambar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Tokoh</a:t>
            </a:r>
            <a:endParaRPr lang="en-US" sz="2800" dirty="0">
              <a:solidFill>
                <a:schemeClr val="accent2">
                  <a:lumMod val="50000"/>
                </a:schemeClr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683452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  <p:bldP spid="9" grpId="0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B199AFE-AC66-3078-F793-8BD31DD35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9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02F8B1-9E01-8FB3-96C0-6FDF99D80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Free Vector | Free vector personality disorder concept illustration (freepik.com)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Free Vector | Free vector woman and different facial expressions (freepik.com)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https://www.freepik.com/free-vector/mouth-sync-flat-icon-set_9176077.htm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Free Vector | Free vector torn paper piece design background vector (freepik.com)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Free Vector | Free vector conversation concept illustration (freepik.com)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993892-0826-F07B-841C-ED5281B7A746}"/>
              </a:ext>
            </a:extLst>
          </p:cNvPr>
          <p:cNvSpPr txBox="1"/>
          <p:nvPr/>
        </p:nvSpPr>
        <p:spPr>
          <a:xfrm>
            <a:off x="374278" y="486651"/>
            <a:ext cx="36172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Referensi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Gambar</a:t>
            </a:r>
          </a:p>
        </p:txBody>
      </p:sp>
    </p:spTree>
    <p:extLst>
      <p:ext uri="{BB962C8B-B14F-4D97-AF65-F5344CB8AC3E}">
        <p14:creationId xmlns:p14="http://schemas.microsoft.com/office/powerpoint/2010/main" val="1388040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EFB69-4251-9F55-20F7-23FB9F145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311EF3-C41E-2A00-EB02-B9BB4CA954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8" y="0"/>
            <a:ext cx="12192000" cy="6858000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8EBF117-D9AB-A42B-4259-89980F8F43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33" y="566830"/>
            <a:ext cx="4446992" cy="4351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Google Shape;33015;p58">
            <a:extLst>
              <a:ext uri="{FF2B5EF4-FFF2-40B4-BE49-F238E27FC236}">
                <a16:creationId xmlns:a16="http://schemas.microsoft.com/office/drawing/2014/main" id="{06424187-EB2C-B7C3-C1CA-6685069EFA82}"/>
              </a:ext>
            </a:extLst>
          </p:cNvPr>
          <p:cNvSpPr txBox="1">
            <a:spLocks/>
          </p:cNvSpPr>
          <p:nvPr/>
        </p:nvSpPr>
        <p:spPr>
          <a:xfrm>
            <a:off x="5598458" y="1633744"/>
            <a:ext cx="4483675" cy="17604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Ekspresi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merupakan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unsur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penting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menentukan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berhasil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tidaknya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seorang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aktor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dalam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membawakan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suatu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peran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</p:txBody>
      </p:sp>
      <p:sp>
        <p:nvSpPr>
          <p:cNvPr id="8" name="Google Shape;33015;p58">
            <a:extLst>
              <a:ext uri="{FF2B5EF4-FFF2-40B4-BE49-F238E27FC236}">
                <a16:creationId xmlns:a16="http://schemas.microsoft.com/office/drawing/2014/main" id="{0B3F89D0-702D-AF54-7F17-C2B4D7992A3B}"/>
              </a:ext>
            </a:extLst>
          </p:cNvPr>
          <p:cNvSpPr txBox="1">
            <a:spLocks/>
          </p:cNvSpPr>
          <p:nvPr/>
        </p:nvSpPr>
        <p:spPr>
          <a:xfrm>
            <a:off x="6093962" y="4344056"/>
            <a:ext cx="5364408" cy="17604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Apa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saja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hal-hal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perlu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dilatih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agar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ekspresi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seorang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aktor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tidak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berlebihan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namun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tetap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dramatik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9109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D0234-A34B-097C-B9EF-BFA1379B5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CFB1C-C3E3-380F-D81E-96267A187D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564567-FA1A-654D-48E3-64F9E2143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8" y="0"/>
            <a:ext cx="12192000" cy="6858000"/>
          </a:xfrm>
          <a:prstGeom prst="rect">
            <a:avLst/>
          </a:prstGeom>
        </p:spPr>
      </p:pic>
      <p:sp>
        <p:nvSpPr>
          <p:cNvPr id="5" name="Frame 4">
            <a:extLst>
              <a:ext uri="{FF2B5EF4-FFF2-40B4-BE49-F238E27FC236}">
                <a16:creationId xmlns:a16="http://schemas.microsoft.com/office/drawing/2014/main" id="{59C68FEF-067B-068E-B7F7-FB9791862DCF}"/>
              </a:ext>
            </a:extLst>
          </p:cNvPr>
          <p:cNvSpPr/>
          <p:nvPr/>
        </p:nvSpPr>
        <p:spPr>
          <a:xfrm>
            <a:off x="-1364877" y="188259"/>
            <a:ext cx="2407024" cy="1502429"/>
          </a:xfrm>
          <a:prstGeom prst="fram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1C8A9C-FA48-8419-E804-7BE8AD5DD214}"/>
              </a:ext>
            </a:extLst>
          </p:cNvPr>
          <p:cNvSpPr txBox="1"/>
          <p:nvPr/>
        </p:nvSpPr>
        <p:spPr>
          <a:xfrm>
            <a:off x="1316692" y="266269"/>
            <a:ext cx="48812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A. </a:t>
            </a:r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Menyuarakan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  </a:t>
            </a:r>
          </a:p>
          <a:p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   </a:t>
            </a:r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Bunyi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Bahasa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71E636F-659E-6425-363A-2FE0D4080457}"/>
              </a:ext>
            </a:extLst>
          </p:cNvPr>
          <p:cNvSpPr/>
          <p:nvPr/>
        </p:nvSpPr>
        <p:spPr>
          <a:xfrm>
            <a:off x="376518" y="2245659"/>
            <a:ext cx="940174" cy="900953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obo Std" panose="020B0803040709020204" pitchFamily="34" charset="0"/>
              </a:rPr>
              <a:t>01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8803D5-2D12-B3E6-C420-AAC59A61616E}"/>
              </a:ext>
            </a:extLst>
          </p:cNvPr>
          <p:cNvSpPr txBox="1"/>
          <p:nvPr/>
        </p:nvSpPr>
        <p:spPr>
          <a:xfrm>
            <a:off x="1316692" y="2413532"/>
            <a:ext cx="39248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Fonem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Hobo Std" panose="020B0803040709020204" pitchFamily="34" charset="0"/>
            </a:endParaRPr>
          </a:p>
        </p:txBody>
      </p:sp>
      <p:sp>
        <p:nvSpPr>
          <p:cNvPr id="9" name="Google Shape;32262;p46">
            <a:extLst>
              <a:ext uri="{FF2B5EF4-FFF2-40B4-BE49-F238E27FC236}">
                <a16:creationId xmlns:a16="http://schemas.microsoft.com/office/drawing/2014/main" id="{25208089-9929-372F-B804-B6E2BB05F02A}"/>
              </a:ext>
            </a:extLst>
          </p:cNvPr>
          <p:cNvSpPr txBox="1">
            <a:spLocks/>
          </p:cNvSpPr>
          <p:nvPr/>
        </p:nvSpPr>
        <p:spPr>
          <a:xfrm>
            <a:off x="1316692" y="3186566"/>
            <a:ext cx="7691716" cy="718679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Fonem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merupakan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bunyi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bahasa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terkecil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dapat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membedakan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makna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</p:txBody>
      </p:sp>
      <p:sp>
        <p:nvSpPr>
          <p:cNvPr id="10" name="Google Shape;32262;p46">
            <a:extLst>
              <a:ext uri="{FF2B5EF4-FFF2-40B4-BE49-F238E27FC236}">
                <a16:creationId xmlns:a16="http://schemas.microsoft.com/office/drawing/2014/main" id="{95D8BDFD-FF7C-5F79-8043-45A30E5F8F11}"/>
              </a:ext>
            </a:extLst>
          </p:cNvPr>
          <p:cNvSpPr txBox="1">
            <a:spLocks/>
          </p:cNvSpPr>
          <p:nvPr/>
        </p:nvSpPr>
        <p:spPr>
          <a:xfrm>
            <a:off x="1316692" y="4187031"/>
            <a:ext cx="10215840" cy="1283455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Contoh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:</a:t>
            </a: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/l/, /a/, /b/, dan /a/</a:t>
            </a: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/r/, /a/, /b/, dan /a/</a:t>
            </a: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Perbedaan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dua kata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tersebut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hanya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terletak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pada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bunyi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/l/ dan /r/. Jadi,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dapat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disimpulkan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bahwa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bunyi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/l/ dan /r/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merupakan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dua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buah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fonem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berbeda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</p:txBody>
      </p:sp>
      <p:sp>
        <p:nvSpPr>
          <p:cNvPr id="12" name="Chord 11">
            <a:extLst>
              <a:ext uri="{FF2B5EF4-FFF2-40B4-BE49-F238E27FC236}">
                <a16:creationId xmlns:a16="http://schemas.microsoft.com/office/drawing/2014/main" id="{A1FB2987-AC53-DF3B-8232-4F96DA081987}"/>
              </a:ext>
            </a:extLst>
          </p:cNvPr>
          <p:cNvSpPr/>
          <p:nvPr/>
        </p:nvSpPr>
        <p:spPr>
          <a:xfrm rot="1369008">
            <a:off x="10860945" y="4832731"/>
            <a:ext cx="2000603" cy="1997296"/>
          </a:xfrm>
          <a:prstGeom prst="chord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6605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66A2A-F325-65F4-8E2F-65F2C49D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140CD-978B-1BD4-8F08-1978839F8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BF96E5-4CBC-B17F-BB91-147FADF50E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8" y="0"/>
            <a:ext cx="12192000" cy="68580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A0EBAC41-5BE8-58F4-4F31-DB1DAF019DCD}"/>
              </a:ext>
            </a:extLst>
          </p:cNvPr>
          <p:cNvSpPr/>
          <p:nvPr/>
        </p:nvSpPr>
        <p:spPr>
          <a:xfrm>
            <a:off x="376518" y="1290918"/>
            <a:ext cx="940174" cy="900953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obo Std" panose="020B0803040709020204" pitchFamily="34" charset="0"/>
              </a:rPr>
              <a:t>02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702FB7-D636-9101-BF13-3EC2DE7AF60D}"/>
              </a:ext>
            </a:extLst>
          </p:cNvPr>
          <p:cNvSpPr txBox="1"/>
          <p:nvPr/>
        </p:nvSpPr>
        <p:spPr>
          <a:xfrm>
            <a:off x="1316692" y="1458791"/>
            <a:ext cx="39248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Morfem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Hobo Std" panose="020B0803040709020204" pitchFamily="34" charset="0"/>
            </a:endParaRPr>
          </a:p>
        </p:txBody>
      </p:sp>
      <p:sp>
        <p:nvSpPr>
          <p:cNvPr id="7" name="Google Shape;32262;p46">
            <a:extLst>
              <a:ext uri="{FF2B5EF4-FFF2-40B4-BE49-F238E27FC236}">
                <a16:creationId xmlns:a16="http://schemas.microsoft.com/office/drawing/2014/main" id="{11D4A9EA-E2A8-10AF-4BEE-2361EC62E2B5}"/>
              </a:ext>
            </a:extLst>
          </p:cNvPr>
          <p:cNvSpPr txBox="1">
            <a:spLocks/>
          </p:cNvSpPr>
          <p:nvPr/>
        </p:nvSpPr>
        <p:spPr>
          <a:xfrm>
            <a:off x="1316692" y="2276288"/>
            <a:ext cx="7691716" cy="718679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Morfem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merupakan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satuan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bahasa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terkecil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maknanya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relatif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stabil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dan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tidak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dapat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dibagi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atas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bagian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bermakna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lebih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kecil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</p:txBody>
      </p:sp>
      <p:sp>
        <p:nvSpPr>
          <p:cNvPr id="8" name="Google Shape;32262;p46">
            <a:extLst>
              <a:ext uri="{FF2B5EF4-FFF2-40B4-BE49-F238E27FC236}">
                <a16:creationId xmlns:a16="http://schemas.microsoft.com/office/drawing/2014/main" id="{8A35B87C-251E-1355-7D7D-086159F8FF05}"/>
              </a:ext>
            </a:extLst>
          </p:cNvPr>
          <p:cNvSpPr txBox="1">
            <a:spLocks/>
          </p:cNvSpPr>
          <p:nvPr/>
        </p:nvSpPr>
        <p:spPr>
          <a:xfrm>
            <a:off x="1316692" y="4329892"/>
            <a:ext cx="10215840" cy="1283455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Contoh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:</a:t>
            </a: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2000" i="1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Kedua</a:t>
            </a:r>
            <a:endParaRPr lang="en-US" sz="2000" i="1" dirty="0">
              <a:solidFill>
                <a:schemeClr val="accent2">
                  <a:lumMod val="50000"/>
                </a:schemeClr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2000" i="1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Ketiga</a:t>
            </a:r>
            <a:endParaRPr lang="en-US" sz="2000" i="1" dirty="0">
              <a:solidFill>
                <a:schemeClr val="accent2">
                  <a:lumMod val="50000"/>
                </a:schemeClr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2000" i="1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Kelima</a:t>
            </a:r>
            <a:endParaRPr lang="en-US" sz="2000" i="1" dirty="0">
              <a:solidFill>
                <a:schemeClr val="accent2">
                  <a:lumMod val="50000"/>
                </a:schemeClr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2000" i="1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Keenam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Semua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bentuk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i="1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</a:t>
            </a:r>
            <a:r>
              <a:rPr lang="en-US" sz="2000" i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-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pada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contoh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tersebut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mempunyai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makna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sama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yaitu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menyatakan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suatu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tingkatan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atau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derajat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Maka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dari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itu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imbuhan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i="1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</a:t>
            </a:r>
            <a:r>
              <a:rPr lang="en-US" sz="2000" i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-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pada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contoh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tersebut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dapat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dikatakan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sebagai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morfem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karena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merupakan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bentuk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terkecil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berulang-ulang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dan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mempunyai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makna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sama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</p:txBody>
      </p:sp>
      <p:sp>
        <p:nvSpPr>
          <p:cNvPr id="14" name="Moon 13">
            <a:extLst>
              <a:ext uri="{FF2B5EF4-FFF2-40B4-BE49-F238E27FC236}">
                <a16:creationId xmlns:a16="http://schemas.microsoft.com/office/drawing/2014/main" id="{D9F4EFD8-81B4-D970-08EE-9F0F1FA36A42}"/>
              </a:ext>
            </a:extLst>
          </p:cNvPr>
          <p:cNvSpPr/>
          <p:nvPr/>
        </p:nvSpPr>
        <p:spPr>
          <a:xfrm rot="16200000">
            <a:off x="838200" y="-776648"/>
            <a:ext cx="1057835" cy="2351181"/>
          </a:xfrm>
          <a:prstGeom prst="mo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Moon 14">
            <a:extLst>
              <a:ext uri="{FF2B5EF4-FFF2-40B4-BE49-F238E27FC236}">
                <a16:creationId xmlns:a16="http://schemas.microsoft.com/office/drawing/2014/main" id="{9215EA49-8821-2C7F-0300-6C6C6E5D2516}"/>
              </a:ext>
            </a:extLst>
          </p:cNvPr>
          <p:cNvSpPr/>
          <p:nvPr/>
        </p:nvSpPr>
        <p:spPr>
          <a:xfrm rot="16200000">
            <a:off x="3189381" y="-770057"/>
            <a:ext cx="1057835" cy="2351181"/>
          </a:xfrm>
          <a:prstGeom prst="mo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Moon 15">
            <a:extLst>
              <a:ext uri="{FF2B5EF4-FFF2-40B4-BE49-F238E27FC236}">
                <a16:creationId xmlns:a16="http://schemas.microsoft.com/office/drawing/2014/main" id="{00EAD80D-90D7-37BE-EAEE-9F19E8D96A41}"/>
              </a:ext>
            </a:extLst>
          </p:cNvPr>
          <p:cNvSpPr/>
          <p:nvPr/>
        </p:nvSpPr>
        <p:spPr>
          <a:xfrm rot="16200000">
            <a:off x="5527115" y="-776914"/>
            <a:ext cx="1057835" cy="2351181"/>
          </a:xfrm>
          <a:prstGeom prst="mo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loud 17">
            <a:extLst>
              <a:ext uri="{FF2B5EF4-FFF2-40B4-BE49-F238E27FC236}">
                <a16:creationId xmlns:a16="http://schemas.microsoft.com/office/drawing/2014/main" id="{8A2607F7-8B25-327C-33E3-7E636F3DEAB7}"/>
              </a:ext>
            </a:extLst>
          </p:cNvPr>
          <p:cNvSpPr/>
          <p:nvPr/>
        </p:nvSpPr>
        <p:spPr>
          <a:xfrm>
            <a:off x="9692351" y="2299447"/>
            <a:ext cx="3980329" cy="2259106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95B0CB6-ACD6-790C-2687-1528B6A2A4D8}"/>
              </a:ext>
            </a:extLst>
          </p:cNvPr>
          <p:cNvSpPr/>
          <p:nvPr/>
        </p:nvSpPr>
        <p:spPr>
          <a:xfrm>
            <a:off x="9008408" y="2568388"/>
            <a:ext cx="683943" cy="60141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52808C2-1ECB-537F-67C4-54562530E1C5}"/>
              </a:ext>
            </a:extLst>
          </p:cNvPr>
          <p:cNvSpPr/>
          <p:nvPr/>
        </p:nvSpPr>
        <p:spPr>
          <a:xfrm>
            <a:off x="8499854" y="3348626"/>
            <a:ext cx="535068" cy="49670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F58F783-1B93-76B8-6D34-3D756EEFF11C}"/>
              </a:ext>
            </a:extLst>
          </p:cNvPr>
          <p:cNvSpPr/>
          <p:nvPr/>
        </p:nvSpPr>
        <p:spPr>
          <a:xfrm>
            <a:off x="9065177" y="3946482"/>
            <a:ext cx="683943" cy="60141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45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4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57BD6-CA9E-2654-839B-A9A050F98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928C9-672F-1CFF-6B4C-44D50ACDF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AB6FDB-3DB6-0F67-A192-BE51C6EA17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: Single Corner Rounded 6">
            <a:extLst>
              <a:ext uri="{FF2B5EF4-FFF2-40B4-BE49-F238E27FC236}">
                <a16:creationId xmlns:a16="http://schemas.microsoft.com/office/drawing/2014/main" id="{11A40BB0-DC4E-CFF8-8951-FBB55CE95D2A}"/>
              </a:ext>
            </a:extLst>
          </p:cNvPr>
          <p:cNvSpPr/>
          <p:nvPr/>
        </p:nvSpPr>
        <p:spPr>
          <a:xfrm>
            <a:off x="0" y="365125"/>
            <a:ext cx="838200" cy="2189816"/>
          </a:xfrm>
          <a:prstGeom prst="round1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D2F0253-CAA2-399C-F152-F52469430702}"/>
              </a:ext>
            </a:extLst>
          </p:cNvPr>
          <p:cNvSpPr/>
          <p:nvPr/>
        </p:nvSpPr>
        <p:spPr>
          <a:xfrm>
            <a:off x="376518" y="537886"/>
            <a:ext cx="940174" cy="900953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obo Std" panose="020B0803040709020204" pitchFamily="34" charset="0"/>
              </a:rPr>
              <a:t>03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49C430-FDCA-ED57-D7CC-4AFE5973A404}"/>
              </a:ext>
            </a:extLst>
          </p:cNvPr>
          <p:cNvSpPr txBox="1"/>
          <p:nvPr/>
        </p:nvSpPr>
        <p:spPr>
          <a:xfrm>
            <a:off x="1316692" y="705759"/>
            <a:ext cx="39248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Kata</a:t>
            </a:r>
          </a:p>
        </p:txBody>
      </p:sp>
      <p:sp>
        <p:nvSpPr>
          <p:cNvPr id="8" name="Google Shape;32262;p46">
            <a:extLst>
              <a:ext uri="{FF2B5EF4-FFF2-40B4-BE49-F238E27FC236}">
                <a16:creationId xmlns:a16="http://schemas.microsoft.com/office/drawing/2014/main" id="{CF6D3D35-7C34-8302-4565-130C167C452F}"/>
              </a:ext>
            </a:extLst>
          </p:cNvPr>
          <p:cNvSpPr txBox="1">
            <a:spLocks/>
          </p:cNvSpPr>
          <p:nvPr/>
        </p:nvSpPr>
        <p:spPr>
          <a:xfrm>
            <a:off x="1316692" y="1239184"/>
            <a:ext cx="9558616" cy="2189816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Kata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merupakan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satuan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bahasa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dapat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berdiri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sendiri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dan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membentuk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makna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Sebuah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kata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dapat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terbentuk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dari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morfem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tunggal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dan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morfem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gabungan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seperti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main, </a:t>
            </a:r>
            <a:r>
              <a:rPr lang="en-US" i="1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saya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tawa,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dan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sebagainya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;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serta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i="1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bermain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i="1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tertawa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dan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sebagainya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6C44A9-B4A3-D46E-213D-1D27553C234B}"/>
              </a:ext>
            </a:extLst>
          </p:cNvPr>
          <p:cNvSpPr/>
          <p:nvPr/>
        </p:nvSpPr>
        <p:spPr>
          <a:xfrm>
            <a:off x="0" y="3987847"/>
            <a:ext cx="2877671" cy="10010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A27EC3C-77A3-8DC8-D638-C0EEEDE71121}"/>
              </a:ext>
            </a:extLst>
          </p:cNvPr>
          <p:cNvSpPr/>
          <p:nvPr/>
        </p:nvSpPr>
        <p:spPr>
          <a:xfrm>
            <a:off x="340660" y="4038601"/>
            <a:ext cx="940174" cy="900953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obo Std" panose="020B0803040709020204" pitchFamily="34" charset="0"/>
              </a:rPr>
              <a:t>04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98ADC2-13B5-6D1B-198E-1DCD239721CA}"/>
              </a:ext>
            </a:extLst>
          </p:cNvPr>
          <p:cNvSpPr txBox="1"/>
          <p:nvPr/>
        </p:nvSpPr>
        <p:spPr>
          <a:xfrm>
            <a:off x="1280834" y="4206474"/>
            <a:ext cx="85758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Proses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Pembentukan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Bunyi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Bahasa</a:t>
            </a:r>
          </a:p>
        </p:txBody>
      </p:sp>
      <p:sp>
        <p:nvSpPr>
          <p:cNvPr id="15" name="Google Shape;32262;p46">
            <a:extLst>
              <a:ext uri="{FF2B5EF4-FFF2-40B4-BE49-F238E27FC236}">
                <a16:creationId xmlns:a16="http://schemas.microsoft.com/office/drawing/2014/main" id="{C814343F-8042-85CC-18C6-3EF5BD4201C3}"/>
              </a:ext>
            </a:extLst>
          </p:cNvPr>
          <p:cNvSpPr txBox="1">
            <a:spLocks/>
          </p:cNvSpPr>
          <p:nvPr/>
        </p:nvSpPr>
        <p:spPr>
          <a:xfrm>
            <a:off x="1438835" y="4422821"/>
            <a:ext cx="10727390" cy="2189816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Dalam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proses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pembentukan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bunyi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bahasa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terdapat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tiga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faktor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utama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telibat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yaitu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F12B5B3-1D9B-2013-9BE4-EDB719CFCE1D}"/>
              </a:ext>
            </a:extLst>
          </p:cNvPr>
          <p:cNvSpPr/>
          <p:nvPr/>
        </p:nvSpPr>
        <p:spPr>
          <a:xfrm>
            <a:off x="1438835" y="5943598"/>
            <a:ext cx="2541494" cy="58477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tenaga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0B5A7B-469A-6C0E-340F-1D9BFFF023E0}"/>
              </a:ext>
            </a:extLst>
          </p:cNvPr>
          <p:cNvSpPr/>
          <p:nvPr/>
        </p:nvSpPr>
        <p:spPr>
          <a:xfrm>
            <a:off x="4261036" y="5949733"/>
            <a:ext cx="2541494" cy="5847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Alat </a:t>
            </a:r>
            <a:r>
              <a:rPr lang="en-US" dirty="0" err="1"/>
              <a:t>ucap</a:t>
            </a:r>
            <a:r>
              <a:rPr lang="en-US" dirty="0"/>
              <a:t> yang </a:t>
            </a:r>
            <a:r>
              <a:rPr lang="en-US" dirty="0" err="1"/>
              <a:t>menimbulkan</a:t>
            </a:r>
            <a:r>
              <a:rPr lang="en-US" dirty="0"/>
              <a:t> </a:t>
            </a:r>
            <a:r>
              <a:rPr lang="en-US" dirty="0" err="1"/>
              <a:t>getaran</a:t>
            </a:r>
            <a:r>
              <a:rPr lang="en-US" dirty="0"/>
              <a:t>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62FE3A8-3F7D-8F78-FE70-605AEB79F624}"/>
              </a:ext>
            </a:extLst>
          </p:cNvPr>
          <p:cNvSpPr/>
          <p:nvPr/>
        </p:nvSpPr>
        <p:spPr>
          <a:xfrm>
            <a:off x="7096684" y="5943597"/>
            <a:ext cx="2541494" cy="58477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Rongga</a:t>
            </a:r>
            <a:r>
              <a:rPr lang="en-US" dirty="0"/>
              <a:t> </a:t>
            </a:r>
            <a:r>
              <a:rPr lang="en-US" dirty="0" err="1"/>
              <a:t>pengubah</a:t>
            </a:r>
            <a:r>
              <a:rPr lang="en-US" dirty="0"/>
              <a:t> </a:t>
            </a:r>
            <a:r>
              <a:rPr lang="en-US" dirty="0" err="1"/>
              <a:t>getaran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9633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6" grpId="0"/>
      <p:bldP spid="9" grpId="0" animBg="1"/>
      <p:bldP spid="10" grpId="0" animBg="1"/>
      <p:bldP spid="11" grpId="0"/>
      <p:bldP spid="16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7D9EC-8DF8-7089-EBDF-CB3024948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9C9EB-9396-0153-6817-3732446964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E1466A-F5E0-544A-5C18-32897CFE7B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Half Frame 4">
            <a:extLst>
              <a:ext uri="{FF2B5EF4-FFF2-40B4-BE49-F238E27FC236}">
                <a16:creationId xmlns:a16="http://schemas.microsoft.com/office/drawing/2014/main" id="{FF25B7E4-DCE5-4432-4FF6-E97E1B9DB659}"/>
              </a:ext>
            </a:extLst>
          </p:cNvPr>
          <p:cNvSpPr/>
          <p:nvPr/>
        </p:nvSpPr>
        <p:spPr>
          <a:xfrm>
            <a:off x="161365" y="196571"/>
            <a:ext cx="954741" cy="1325564"/>
          </a:xfrm>
          <a:prstGeom prst="halfFram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4FAAB1-DC14-B4C5-C841-A91221E4817F}"/>
              </a:ext>
            </a:extLst>
          </p:cNvPr>
          <p:cNvSpPr txBox="1"/>
          <p:nvPr/>
        </p:nvSpPr>
        <p:spPr>
          <a:xfrm>
            <a:off x="470647" y="603995"/>
            <a:ext cx="48812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Bunyi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Bahasa</a:t>
            </a:r>
          </a:p>
        </p:txBody>
      </p:sp>
      <p:sp>
        <p:nvSpPr>
          <p:cNvPr id="7" name="Star: 8 Points 6">
            <a:extLst>
              <a:ext uri="{FF2B5EF4-FFF2-40B4-BE49-F238E27FC236}">
                <a16:creationId xmlns:a16="http://schemas.microsoft.com/office/drawing/2014/main" id="{DBFE2922-821B-66C2-9EEF-B0BF4CC803A2}"/>
              </a:ext>
            </a:extLst>
          </p:cNvPr>
          <p:cNvSpPr/>
          <p:nvPr/>
        </p:nvSpPr>
        <p:spPr>
          <a:xfrm>
            <a:off x="470647" y="2130893"/>
            <a:ext cx="1647265" cy="1613647"/>
          </a:xfrm>
          <a:prstGeom prst="star8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Bunyi</a:t>
            </a:r>
            <a:r>
              <a:rPr lang="en-US" sz="2000" dirty="0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 Oral</a:t>
            </a:r>
          </a:p>
        </p:txBody>
      </p:sp>
      <p:sp>
        <p:nvSpPr>
          <p:cNvPr id="8" name="Star: 8 Points 7">
            <a:extLst>
              <a:ext uri="{FF2B5EF4-FFF2-40B4-BE49-F238E27FC236}">
                <a16:creationId xmlns:a16="http://schemas.microsoft.com/office/drawing/2014/main" id="{898AD3E4-7074-DF55-CFC1-D3673B1B3C49}"/>
              </a:ext>
            </a:extLst>
          </p:cNvPr>
          <p:cNvSpPr/>
          <p:nvPr/>
        </p:nvSpPr>
        <p:spPr>
          <a:xfrm>
            <a:off x="470646" y="3890686"/>
            <a:ext cx="1647265" cy="1613647"/>
          </a:xfrm>
          <a:prstGeom prst="star8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Bunyi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Nasal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1B4177-745B-9DC0-D118-7E3656AC250A}"/>
              </a:ext>
            </a:extLst>
          </p:cNvPr>
          <p:cNvSpPr/>
          <p:nvPr/>
        </p:nvSpPr>
        <p:spPr>
          <a:xfrm>
            <a:off x="2117911" y="2434287"/>
            <a:ext cx="9470092" cy="95474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Tulang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rawan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dinamakan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anak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tekak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atau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uvula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akan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menutup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saluran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rongga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hidung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Dengan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demikian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bunyi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tersebut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akan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keluar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melalui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rongga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mulut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</a:t>
            </a:r>
            <a:r>
              <a:rPr lang="en-US" sz="20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Contoh</a:t>
            </a:r>
            <a:r>
              <a:rPr lang="en-US" sz="2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: /p/, /g/, dan /f/.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DE7B014-9E4A-33C0-92F3-4666628B2C03}"/>
              </a:ext>
            </a:extLst>
          </p:cNvPr>
          <p:cNvSpPr/>
          <p:nvPr/>
        </p:nvSpPr>
        <p:spPr>
          <a:xfrm>
            <a:off x="2104464" y="4233585"/>
            <a:ext cx="9470092" cy="9547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Uvula </a:t>
            </a:r>
            <a:r>
              <a:rPr lang="en-US" sz="2000" dirty="0" err="1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diturunkan</a:t>
            </a:r>
            <a:r>
              <a:rPr lang="en-US" sz="2000" dirty="0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sehingga</a:t>
            </a:r>
            <a:r>
              <a:rPr lang="en-US" sz="2000" dirty="0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udara</a:t>
            </a:r>
            <a:r>
              <a:rPr lang="en-US" sz="2000" dirty="0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keluar</a:t>
            </a:r>
            <a:r>
              <a:rPr lang="en-US" sz="2000" dirty="0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melalui</a:t>
            </a:r>
            <a:r>
              <a:rPr lang="en-US" sz="2000" dirty="0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rongga</a:t>
            </a:r>
            <a:r>
              <a:rPr lang="en-US" sz="2000" dirty="0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hidung</a:t>
            </a:r>
            <a:r>
              <a:rPr lang="en-US" sz="2000" dirty="0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</a:t>
            </a:r>
            <a:r>
              <a:rPr lang="en-US" sz="2000" dirty="0" err="1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Contoh</a:t>
            </a:r>
            <a:r>
              <a:rPr lang="en-US" sz="2000" dirty="0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: /m/, /n/, /ñ/, dan /ŋ/.</a:t>
            </a:r>
          </a:p>
        </p:txBody>
      </p:sp>
    </p:spTree>
    <p:extLst>
      <p:ext uri="{BB962C8B-B14F-4D97-AF65-F5344CB8AC3E}">
        <p14:creationId xmlns:p14="http://schemas.microsoft.com/office/powerpoint/2010/main" val="360389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04DB9-888A-FF19-D634-54A8239DD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2B4426-57CE-2A4F-325C-DA77039D64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Frame 6">
            <a:extLst>
              <a:ext uri="{FF2B5EF4-FFF2-40B4-BE49-F238E27FC236}">
                <a16:creationId xmlns:a16="http://schemas.microsoft.com/office/drawing/2014/main" id="{A160A22E-95EA-D99F-6ED5-7E6A7F59EE6C}"/>
              </a:ext>
            </a:extLst>
          </p:cNvPr>
          <p:cNvSpPr/>
          <p:nvPr/>
        </p:nvSpPr>
        <p:spPr>
          <a:xfrm>
            <a:off x="4410636" y="2055813"/>
            <a:ext cx="7566380" cy="4140108"/>
          </a:xfrm>
          <a:prstGeom prst="fram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A08EC8A-8774-D9E8-6A8E-113F6A9C15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42" y="911224"/>
            <a:ext cx="5221605" cy="4351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B2E4BE5-257D-9AB3-6DA8-7DF8163CCF58}"/>
              </a:ext>
            </a:extLst>
          </p:cNvPr>
          <p:cNvSpPr txBox="1"/>
          <p:nvPr/>
        </p:nvSpPr>
        <p:spPr>
          <a:xfrm>
            <a:off x="6050849" y="2618558"/>
            <a:ext cx="549120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Pada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bunyi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seperti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/a/; /u/; dan /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i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/,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udara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mengalir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melewati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rongga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mulut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tanpa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hambatan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oleh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alat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ucap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Sebaliknya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pada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bunyi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/p/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udara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dihambat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oleh dua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bibir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terkatup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dan pada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bunyi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/t/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udara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dihambat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oleh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ujung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lidah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bersentuhan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dengan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gusi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atas</a:t>
            </a:r>
            <a:r>
              <a:rPr lang="en-US" sz="24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4831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03A53-B6B7-28AE-BE14-94522583E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042574-D3B1-0323-DAF6-3B85BE6327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8DB4CD61-289F-6B97-766F-88DE556358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67611" y="1637078"/>
            <a:ext cx="4568637" cy="30457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Frame 7">
            <a:extLst>
              <a:ext uri="{FF2B5EF4-FFF2-40B4-BE49-F238E27FC236}">
                <a16:creationId xmlns:a16="http://schemas.microsoft.com/office/drawing/2014/main" id="{BC5DB6E6-F99C-420E-F7FD-DDB80F27036A}"/>
              </a:ext>
            </a:extLst>
          </p:cNvPr>
          <p:cNvSpPr/>
          <p:nvPr/>
        </p:nvSpPr>
        <p:spPr>
          <a:xfrm>
            <a:off x="-2403660" y="261008"/>
            <a:ext cx="3684494" cy="1705722"/>
          </a:xfrm>
          <a:prstGeom prst="fram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5FFD645-D4A5-18E1-EBF7-21086960B00B}"/>
              </a:ext>
            </a:extLst>
          </p:cNvPr>
          <p:cNvSpPr/>
          <p:nvPr/>
        </p:nvSpPr>
        <p:spPr>
          <a:xfrm>
            <a:off x="1389526" y="663393"/>
            <a:ext cx="940174" cy="900953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obo Std" panose="020B0803040709020204" pitchFamily="34" charset="0"/>
              </a:rPr>
              <a:t>05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830757-F53E-835B-8431-92F651CC9FF7}"/>
              </a:ext>
            </a:extLst>
          </p:cNvPr>
          <p:cNvSpPr txBox="1"/>
          <p:nvPr/>
        </p:nvSpPr>
        <p:spPr>
          <a:xfrm>
            <a:off x="2329700" y="663393"/>
            <a:ext cx="45686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Berlatih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Menyuarakan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Bunyi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Bahasa</a:t>
            </a:r>
          </a:p>
        </p:txBody>
      </p:sp>
      <p:sp>
        <p:nvSpPr>
          <p:cNvPr id="9" name="Frame 8">
            <a:extLst>
              <a:ext uri="{FF2B5EF4-FFF2-40B4-BE49-F238E27FC236}">
                <a16:creationId xmlns:a16="http://schemas.microsoft.com/office/drawing/2014/main" id="{62F0D954-16AC-300A-F6D9-3587F91F2892}"/>
              </a:ext>
            </a:extLst>
          </p:cNvPr>
          <p:cNvSpPr/>
          <p:nvPr/>
        </p:nvSpPr>
        <p:spPr>
          <a:xfrm>
            <a:off x="-2061673" y="528456"/>
            <a:ext cx="2971294" cy="1162232"/>
          </a:xfrm>
          <a:prstGeom prst="fram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rame 9">
            <a:extLst>
              <a:ext uri="{FF2B5EF4-FFF2-40B4-BE49-F238E27FC236}">
                <a16:creationId xmlns:a16="http://schemas.microsoft.com/office/drawing/2014/main" id="{A09545D9-FBD5-4892-83F0-BF129A6F718D}"/>
              </a:ext>
            </a:extLst>
          </p:cNvPr>
          <p:cNvSpPr/>
          <p:nvPr/>
        </p:nvSpPr>
        <p:spPr>
          <a:xfrm>
            <a:off x="-1539264" y="763983"/>
            <a:ext cx="2144800" cy="663035"/>
          </a:xfrm>
          <a:prstGeom prst="fram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B07DB915-719B-1D18-211F-43905F11A3D4}"/>
              </a:ext>
            </a:extLst>
          </p:cNvPr>
          <p:cNvCxnSpPr/>
          <p:nvPr/>
        </p:nvCxnSpPr>
        <p:spPr>
          <a:xfrm rot="16200000" flipH="1">
            <a:off x="1724891" y="3844636"/>
            <a:ext cx="1136072" cy="54032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AE852635-BFC7-79CD-5E7C-99004193F5EE}"/>
              </a:ext>
            </a:extLst>
          </p:cNvPr>
          <p:cNvSpPr/>
          <p:nvPr/>
        </p:nvSpPr>
        <p:spPr>
          <a:xfrm>
            <a:off x="838200" y="2388023"/>
            <a:ext cx="2724647" cy="131618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Bunyi</a:t>
            </a:r>
            <a:r>
              <a:rPr lang="en-US" sz="28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800" dirty="0" err="1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Vokal</a:t>
            </a:r>
            <a:endParaRPr lang="en-US" sz="2800" dirty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1413CFE-EA16-E443-F79C-87386F2368FF}"/>
              </a:ext>
            </a:extLst>
          </p:cNvPr>
          <p:cNvSpPr/>
          <p:nvPr/>
        </p:nvSpPr>
        <p:spPr>
          <a:xfrm>
            <a:off x="4105532" y="2388023"/>
            <a:ext cx="2724647" cy="131618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Bunyi</a:t>
            </a:r>
            <a:r>
              <a:rPr lang="en-US" sz="2800" dirty="0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Konsonan</a:t>
            </a:r>
            <a:endParaRPr lang="en-US" sz="2800" dirty="0">
              <a:solidFill>
                <a:schemeClr val="tx1"/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EEA70C61-9F89-76E7-FC1F-ADA55221B95E}"/>
              </a:ext>
            </a:extLst>
          </p:cNvPr>
          <p:cNvCxnSpPr/>
          <p:nvPr/>
        </p:nvCxnSpPr>
        <p:spPr>
          <a:xfrm rot="16200000" flipH="1">
            <a:off x="5169983" y="3982584"/>
            <a:ext cx="1136072" cy="54032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9A4A098-208D-0511-3EE0-1E3C956322C4}"/>
              </a:ext>
            </a:extLst>
          </p:cNvPr>
          <p:cNvSpPr txBox="1"/>
          <p:nvPr/>
        </p:nvSpPr>
        <p:spPr>
          <a:xfrm>
            <a:off x="1126289" y="4738867"/>
            <a:ext cx="2716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[a, </a:t>
            </a:r>
            <a:r>
              <a:rPr lang="en-US" sz="36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i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u, e, o]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3DD6A0-1096-39E9-C14D-FAD6D9784FC8}"/>
              </a:ext>
            </a:extLst>
          </p:cNvPr>
          <p:cNvSpPr txBox="1"/>
          <p:nvPr/>
        </p:nvSpPr>
        <p:spPr>
          <a:xfrm>
            <a:off x="4130384" y="4934760"/>
            <a:ext cx="56660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[b, c, d, f, g, h, j, k, l, m, n, p, q, r, s, t, v, w, x, y, z]</a:t>
            </a:r>
          </a:p>
        </p:txBody>
      </p:sp>
    </p:spTree>
    <p:extLst>
      <p:ext uri="{BB962C8B-B14F-4D97-AF65-F5344CB8AC3E}">
        <p14:creationId xmlns:p14="http://schemas.microsoft.com/office/powerpoint/2010/main" val="179801163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/>
      <p:bldP spid="9" grpId="0" animBg="1"/>
      <p:bldP spid="10" grpId="0" animBg="1"/>
      <p:bldP spid="11" grpId="0" animBg="1"/>
      <p:bldP spid="12" grpId="0" animBg="1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2E0D4-79CF-DFD5-AC3B-5EF0B6BFE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808AD-9E24-B546-2C01-4541EB419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9BCC75-101C-04EE-DEE8-CC0631F1C2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: Top Corners Rounded 4">
            <a:extLst>
              <a:ext uri="{FF2B5EF4-FFF2-40B4-BE49-F238E27FC236}">
                <a16:creationId xmlns:a16="http://schemas.microsoft.com/office/drawing/2014/main" id="{FA37154A-DDD2-E70A-81AC-6044BACDDD58}"/>
              </a:ext>
            </a:extLst>
          </p:cNvPr>
          <p:cNvSpPr/>
          <p:nvPr/>
        </p:nvSpPr>
        <p:spPr>
          <a:xfrm rot="5400000">
            <a:off x="-404206" y="507020"/>
            <a:ext cx="1722814" cy="914400"/>
          </a:xfrm>
          <a:prstGeom prst="round2Same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77EAC5-9288-A8D7-8D6E-914A905433E4}"/>
              </a:ext>
            </a:extLst>
          </p:cNvPr>
          <p:cNvSpPr txBox="1"/>
          <p:nvPr/>
        </p:nvSpPr>
        <p:spPr>
          <a:xfrm>
            <a:off x="1127313" y="259173"/>
            <a:ext cx="36172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B. </a:t>
            </a:r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Ekspresi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 </a:t>
            </a:r>
          </a:p>
          <a:p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   </a:t>
            </a:r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Makna</a:t>
            </a:r>
            <a:endParaRPr lang="en-US" sz="4400" dirty="0">
              <a:solidFill>
                <a:schemeClr val="accent2">
                  <a:lumMod val="50000"/>
                </a:schemeClr>
              </a:solidFill>
              <a:latin typeface="Hobo Std" panose="020B0803040709020204" pitchFamily="34" charset="0"/>
            </a:endParaRPr>
          </a:p>
        </p:txBody>
      </p:sp>
      <p:sp>
        <p:nvSpPr>
          <p:cNvPr id="7" name="Google Shape;32262;p46">
            <a:extLst>
              <a:ext uri="{FF2B5EF4-FFF2-40B4-BE49-F238E27FC236}">
                <a16:creationId xmlns:a16="http://schemas.microsoft.com/office/drawing/2014/main" id="{B8BDFD99-078F-44EC-ABF4-7883A057317B}"/>
              </a:ext>
            </a:extLst>
          </p:cNvPr>
          <p:cNvSpPr txBox="1">
            <a:spLocks/>
          </p:cNvSpPr>
          <p:nvPr/>
        </p:nvSpPr>
        <p:spPr>
          <a:xfrm>
            <a:off x="1127312" y="1744476"/>
            <a:ext cx="9558616" cy="2189816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Ekspreksi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makna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berkaitan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dengan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teknik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untuk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membangun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ekspresi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suara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Dalam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teater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suara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adalah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lambang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komunikasi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dijadikan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media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untuk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mengungkapkan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rasa dan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buah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pikiran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melalui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dialog. Ada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tiga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hal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penting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berkaitan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dengan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ekspresi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suara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yaitu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diksi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intonasi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dan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artikulasi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BC07B40B-8678-D984-0A1C-25BCFAD2EB71}"/>
              </a:ext>
            </a:extLst>
          </p:cNvPr>
          <p:cNvSpPr/>
          <p:nvPr/>
        </p:nvSpPr>
        <p:spPr>
          <a:xfrm>
            <a:off x="1416424" y="3939989"/>
            <a:ext cx="1185582" cy="107782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obo Std" panose="020B0803040709020204" pitchFamily="34" charset="0"/>
              </a:rPr>
              <a:t>01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BB38FE-57F3-0E3F-44D5-94F00276DC6C}"/>
              </a:ext>
            </a:extLst>
          </p:cNvPr>
          <p:cNvSpPr txBox="1"/>
          <p:nvPr/>
        </p:nvSpPr>
        <p:spPr>
          <a:xfrm>
            <a:off x="2723028" y="4060110"/>
            <a:ext cx="89198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Diksi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: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merupakan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pemilihan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kata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untuk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mengekspresikan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ide-ide yang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tepat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dan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selaras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Seorang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aktor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harus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dapat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memilih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diksi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tepat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untuk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diberikan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penenkanan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/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penegasan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dalam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berdialog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</p:txBody>
      </p:sp>
      <p:sp>
        <p:nvSpPr>
          <p:cNvPr id="11" name="Google Shape;32262;p46">
            <a:extLst>
              <a:ext uri="{FF2B5EF4-FFF2-40B4-BE49-F238E27FC236}">
                <a16:creationId xmlns:a16="http://schemas.microsoft.com/office/drawing/2014/main" id="{22029D6E-90F6-EB80-F45A-62111F95D2A0}"/>
              </a:ext>
            </a:extLst>
          </p:cNvPr>
          <p:cNvSpPr txBox="1">
            <a:spLocks/>
          </p:cNvSpPr>
          <p:nvPr/>
        </p:nvSpPr>
        <p:spPr>
          <a:xfrm>
            <a:off x="2727513" y="5433246"/>
            <a:ext cx="3368487" cy="1451648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1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Contoh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:</a:t>
            </a:r>
          </a:p>
          <a:p>
            <a:pPr marL="457200" indent="-457200" algn="l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Saya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mau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makan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sekarang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  <a:p>
            <a:pPr marL="457200" indent="-457200" algn="l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Saya </a:t>
            </a:r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mau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makan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sekarang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  <a:p>
            <a:pPr marL="457200" indent="-457200" algn="l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Saya </a:t>
            </a:r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mau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makan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sekarang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  <a:endParaRPr lang="en-US" sz="1400" dirty="0">
              <a:solidFill>
                <a:schemeClr val="accent2">
                  <a:lumMod val="50000"/>
                </a:schemeClr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399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 animBg="1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877</Words>
  <Application>Microsoft Office PowerPoint</Application>
  <PresentationFormat>Widescreen</PresentationFormat>
  <Paragraphs>86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Adobe Fan Heiti Std B</vt:lpstr>
      <vt:lpstr>Arial</vt:lpstr>
      <vt:lpstr>Calibri</vt:lpstr>
      <vt:lpstr>Calibri Light</vt:lpstr>
      <vt:lpstr>Hobo Std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Khairunnisa Icha</dc:creator>
  <cp:lastModifiedBy>Khairunnisa Icha</cp:lastModifiedBy>
  <cp:revision>3</cp:revision>
  <dcterms:created xsi:type="dcterms:W3CDTF">2023-02-20T08:25:44Z</dcterms:created>
  <dcterms:modified xsi:type="dcterms:W3CDTF">2023-02-20T13:45:21Z</dcterms:modified>
</cp:coreProperties>
</file>