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0FB57-ECFE-30CC-00E5-C3C481593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D96906-00BA-3DA0-AF4C-1151E357CC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FAA1D8-0E3C-62D9-AED3-85393E774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86795B-F818-5D20-55FB-8FA525DFA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BE3FE-D23B-F08A-712E-876E073E7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706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C7DE1-C681-D3B0-562B-96B136923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5DCC6A-5CD4-C2A4-B5BF-9456811E1E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9D6DB9-B3FE-8DA1-58BD-2CC26A1FF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81BC9-18BF-B761-BC12-17C287B16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FA018-F569-BC4D-5A75-4AC6BAB30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553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98A9BE-92B3-2856-DD7D-801D1493A8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075D5B-6DE0-B009-DE30-B299519B4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8624D-954A-468C-B902-A3C6D19E4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76BFB-89DE-67FF-57D2-863D5DBA9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52753-1793-EF88-B797-DF9DC14D9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20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98490-893D-E884-6306-F4EA6E094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88B36-29B1-9243-8A74-3B3007818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BD9C40-7226-13DD-B0E1-95114A727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4684C-EF85-9C06-ABCD-5B299304A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D161B-B3BB-67C5-9CD6-C38E66151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14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FA446-760D-1C30-B536-4C55B0D0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D04239-3294-C6E4-FBA4-C164DB2A60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53E4C-E685-853B-DF9F-89E185848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E5EFB-F75E-947A-D7C1-0176353F1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E2A2C-29CF-8D88-4614-C5DF49A6D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312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ED01E-AC21-68E4-D9DA-8696E8DC5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939533-37A8-CF15-166D-8B68CADB07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B972F-5013-2146-42EB-A256DDEB3A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74A76-CF61-0C02-FCDE-2271026B4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970CA-E799-B6DA-8CDC-C92FEDA27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9C157-F39C-ED26-0E0E-22E9DD562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801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855F7-241D-48BA-5475-6ADD53082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9655FF-7ACF-EEDE-395E-7058D1B09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187AA-C7F1-0207-5A55-CD9ACF3D55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E3862C-EB05-86C2-BC54-0E090287C1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76565D-BDA8-B312-C50D-52472ED6B0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77381C-7AD1-98F2-73FC-26BBC8B6E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15B06F-1C7B-0B32-86F8-BA28220A8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DA1F75-26E6-4C21-A63A-FCE266CAF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64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3B5FC-10FC-F07F-0E0E-D8CA20AB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912D1-15B5-9F6A-CFDB-E7F947800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BF57F4-F1B2-B539-715B-AE84D9B08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01EC95-47B4-BC90-8693-050DDE8DC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045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D45056-0E40-A4E2-2DFD-BE8E99D64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EBF552-D4FA-0910-B947-534FA9851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949682-049A-3A1C-C805-52EC1D1B9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9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286D-30EF-3E55-C750-87959C037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C8F09-B865-A76B-6C74-AC7DFC673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77E7C7-5CBB-29D6-9066-75C8FC0C3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B1A95F-7667-6C3F-7871-343B9851E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D46B3C-D4C3-D962-7011-91D1B9094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35AAD3-0A57-183C-3F70-5F2F8DF09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898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EF568-1A39-ABAD-D6D8-81A5A17FA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7C64A6-530C-71B4-D9BA-19CFE97A1C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E0E0E6-AAEF-90AE-9EF0-103ED41DBB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EF556B-7F29-FC58-11DC-D10C174CD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EFAED3-B38D-D1B3-481E-E92D96D09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48448D-2CBA-1525-3C4A-016F169E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213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92DE69-D72B-3A91-684B-B434772DA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E8128D-6B7B-842D-B723-E3F2BA0AD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102B67-C69B-B90D-9C22-C5DA41C1DF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1F48A-FB00-46BD-8969-E2DE8E7F2796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A6D1D-C0B1-563D-468D-76BE3CFE0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37690-4AEC-8DE8-3126-0246525F0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6825-2F95-4A33-B8B1-07115540D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reepik.com/free-photo/male-mime-artist-holding-clapperboard-front-female-mime-artist_2914640.htm#query=acting&amp;position=1&amp;from_view=search&amp;track=sph" TargetMode="External"/><Relationship Id="rId3" Type="http://schemas.openxmlformats.org/officeDocument/2006/relationships/hyperlink" Target="https://www.freepik.com/free-photo/aerial-view-man-typing-retro-typewriter_3213042.htm#query=script&amp;from_query=naskah&amp;position=1&amp;from_view=search&amp;track=sph" TargetMode="External"/><Relationship Id="rId7" Type="http://schemas.openxmlformats.org/officeDocument/2006/relationships/hyperlink" Target="https://www.freepik.com/free-vector/hand-drawn-flat-design-poetry-illustration_23832498.htm#query=writing&amp;position=25&amp;from_view=search&amp;track=sph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reepik.com/free-vector/mind-map-concept-illustration_7741856.htm#query=concept&amp;position=3&amp;from_view=search&amp;track=sph" TargetMode="External"/><Relationship Id="rId5" Type="http://schemas.openxmlformats.org/officeDocument/2006/relationships/hyperlink" Target="https://www.freepik.com/free-vector/teamwork-brainstorm-concept_23592780.htm#query=concept&amp;position=39&amp;from_view=search&amp;track=sph" TargetMode="External"/><Relationship Id="rId10" Type="http://schemas.openxmlformats.org/officeDocument/2006/relationships/hyperlink" Target="https://www.freepik.com/free-vector/flat-design-world-book-day-concept_7411784.htm#query=reading&amp;position=15&amp;from_view=search&amp;track=sph" TargetMode="External"/><Relationship Id="rId4" Type="http://schemas.openxmlformats.org/officeDocument/2006/relationships/hyperlink" Target="https://www.freepik.com/free-vector/hands-character-writing-letter-desk-with-papers-pencil-envelopes-coffee-cup_11235480.htm#query=script&amp;from_query=naskah&amp;position=27&amp;from_view=search&amp;track=sph" TargetMode="External"/><Relationship Id="rId9" Type="http://schemas.openxmlformats.org/officeDocument/2006/relationships/hyperlink" Target="https://www.freepik.com/free-vector/left-hander-concept-illustration_8673357.htm#query=write&amp;position=13&amp;from_view=search&amp;track=sp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D4907-EFDB-9B74-DF9B-34236429CA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DC68FD-9F3F-3622-085E-4053C8A1E0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8E7836-7E05-6269-405A-C6A5752FE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8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08FB778-8454-AC06-F6A7-86751AEBE8C3}"/>
              </a:ext>
            </a:extLst>
          </p:cNvPr>
          <p:cNvSpPr/>
          <p:nvPr/>
        </p:nvSpPr>
        <p:spPr>
          <a:xfrm rot="21293803">
            <a:off x="666270" y="1045275"/>
            <a:ext cx="3106271" cy="25417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B5ACA5-A72B-1520-7739-8CB7EC03A5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872" y="1333886"/>
            <a:ext cx="6270811" cy="45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Google Shape;32041;p41">
            <a:extLst>
              <a:ext uri="{FF2B5EF4-FFF2-40B4-BE49-F238E27FC236}">
                <a16:creationId xmlns:a16="http://schemas.microsoft.com/office/drawing/2014/main" id="{5DA1CE52-FBF7-4E07-302E-BDA1738B8432}"/>
              </a:ext>
            </a:extLst>
          </p:cNvPr>
          <p:cNvSpPr/>
          <p:nvPr/>
        </p:nvSpPr>
        <p:spPr>
          <a:xfrm>
            <a:off x="8590834" y="2070792"/>
            <a:ext cx="3054317" cy="106508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32042;p41">
            <a:extLst>
              <a:ext uri="{FF2B5EF4-FFF2-40B4-BE49-F238E27FC236}">
                <a16:creationId xmlns:a16="http://schemas.microsoft.com/office/drawing/2014/main" id="{8AB99794-B9FC-9C01-C988-2CB5C48FC729}"/>
              </a:ext>
            </a:extLst>
          </p:cNvPr>
          <p:cNvSpPr txBox="1">
            <a:spLocks/>
          </p:cNvSpPr>
          <p:nvPr/>
        </p:nvSpPr>
        <p:spPr>
          <a:xfrm rot="-810">
            <a:off x="8804085" y="2191867"/>
            <a:ext cx="2686609" cy="92017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BAB 3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C3001C7D-120F-2715-E5A6-7AF314C57588}"/>
              </a:ext>
            </a:extLst>
          </p:cNvPr>
          <p:cNvSpPr txBox="1">
            <a:spLocks/>
          </p:cNvSpPr>
          <p:nvPr/>
        </p:nvSpPr>
        <p:spPr>
          <a:xfrm>
            <a:off x="8590834" y="3509963"/>
            <a:ext cx="3765585" cy="314386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Menulis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Naskah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Teater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406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59C00-54A7-AD3D-0F90-A717E6C0E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F441EF-B174-1745-3185-73265CC68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4EF1156-3319-C7C3-449B-E8C93D79D8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891" y="2314184"/>
            <a:ext cx="3268909" cy="32689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Flowchart: Delay 4">
            <a:extLst>
              <a:ext uri="{FF2B5EF4-FFF2-40B4-BE49-F238E27FC236}">
                <a16:creationId xmlns:a16="http://schemas.microsoft.com/office/drawing/2014/main" id="{0240E192-25E0-5868-11E2-3BF9ADD7CCDC}"/>
              </a:ext>
            </a:extLst>
          </p:cNvPr>
          <p:cNvSpPr/>
          <p:nvPr/>
        </p:nvSpPr>
        <p:spPr>
          <a:xfrm>
            <a:off x="242047" y="268941"/>
            <a:ext cx="1047597" cy="1196788"/>
          </a:xfrm>
          <a:prstGeom prst="flowChartDelay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59ACC9-E29E-4CA9-816C-0EEA50E216D3}"/>
              </a:ext>
            </a:extLst>
          </p:cNvPr>
          <p:cNvSpPr txBox="1"/>
          <p:nvPr/>
        </p:nvSpPr>
        <p:spPr>
          <a:xfrm>
            <a:off x="1289644" y="549849"/>
            <a:ext cx="692650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Membaca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Naskah</a:t>
            </a:r>
            <a:endParaRPr lang="en-US" sz="44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FB1547-D524-F1D5-0862-6AFADCF459D2}"/>
              </a:ext>
            </a:extLst>
          </p:cNvPr>
          <p:cNvSpPr txBox="1"/>
          <p:nvPr/>
        </p:nvSpPr>
        <p:spPr>
          <a:xfrm>
            <a:off x="1035424" y="2055813"/>
            <a:ext cx="71807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Membaca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naskah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adalah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hal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paling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penting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sebelum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melakukan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proses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latihan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pementasan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teater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Sebelum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membaca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naskah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hendaknya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para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pemain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sudah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memahami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dasar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kreasi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laku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teknik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laku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Dasar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kreasi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laku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mencakup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pemahaman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pemain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terhadap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konsentrasi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ingatan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emosi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dan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olah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tubuh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Adapun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teknik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laku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mencakup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menyuarakan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bunyi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bahasa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ekspreksi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makna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senandika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dan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kemampuan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berdialog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63803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8C02D6-6792-1C00-451D-D90C021FF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049B6-67EC-41EA-9B27-E34627839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3011" y="2031207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Free Photo | Free photo aerial view of a man typing on a retro typewriter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Free Vector | Free vector hands of character writing letter at desk with papers, pencil, envelopes and coffee cup.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Free Vector | Free vector teamwork and brainstorm concept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Free Vector | Free vector mind map concept illustration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Free Vector | Free vector hand drawn flat design poetry illustration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Free Photo | Free photo male mime artist holding clapperboard in front of female mime artist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Free Vector | Free vector left hander concept illustration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Free Vector | Free vector flat design world book day concept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729216-F9A4-92B6-71B0-EDEEBA6E986A}"/>
              </a:ext>
            </a:extLst>
          </p:cNvPr>
          <p:cNvSpPr txBox="1"/>
          <p:nvPr/>
        </p:nvSpPr>
        <p:spPr>
          <a:xfrm>
            <a:off x="469374" y="584657"/>
            <a:ext cx="278481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Referensi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Gambar</a:t>
            </a:r>
          </a:p>
        </p:txBody>
      </p:sp>
    </p:spTree>
    <p:extLst>
      <p:ext uri="{BB962C8B-B14F-4D97-AF65-F5344CB8AC3E}">
        <p14:creationId xmlns:p14="http://schemas.microsoft.com/office/powerpoint/2010/main" val="12686526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DE5D3-5B45-4998-2CE3-1BC3ACFDB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16D525-C42E-6496-1B7A-4CDAC3623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8" y="0"/>
            <a:ext cx="1219200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45E62DD-D751-7A43-FB9C-91B99E04CAD0}"/>
              </a:ext>
            </a:extLst>
          </p:cNvPr>
          <p:cNvSpPr/>
          <p:nvPr/>
        </p:nvSpPr>
        <p:spPr>
          <a:xfrm>
            <a:off x="6333566" y="1252408"/>
            <a:ext cx="5462098" cy="344061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FD6B2F7-BFAD-C65C-8B91-65FEDC66C4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962" y="1473175"/>
            <a:ext cx="5462097" cy="36413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Google Shape;33015;p58">
            <a:extLst>
              <a:ext uri="{FF2B5EF4-FFF2-40B4-BE49-F238E27FC236}">
                <a16:creationId xmlns:a16="http://schemas.microsoft.com/office/drawing/2014/main" id="{D50ABBEF-80FE-8CA3-454C-62D2CFFA8BC5}"/>
              </a:ext>
            </a:extLst>
          </p:cNvPr>
          <p:cNvSpPr txBox="1">
            <a:spLocks/>
          </p:cNvSpPr>
          <p:nvPr/>
        </p:nvSpPr>
        <p:spPr>
          <a:xfrm>
            <a:off x="635941" y="2548800"/>
            <a:ext cx="5405718" cy="1760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Sebuah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naskah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drama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ditulis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maksud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atau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tujuan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tertentu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Penulisan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naskah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drama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berawal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ide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maupun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keresahan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penulis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dapat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menjadi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suatu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Biasanya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diangkat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oleh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pementasan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drama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teater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adalah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i="1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pahlawan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Bagimana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caranya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? Mari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ikuti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pembelajaran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berikut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992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29C66-0934-5A60-E3BF-56D3B0CB3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6EEAA9-B69F-1B14-6C23-9BCB02088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8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97E188-29F4-307C-3E96-F6D240237833}"/>
              </a:ext>
            </a:extLst>
          </p:cNvPr>
          <p:cNvSpPr/>
          <p:nvPr/>
        </p:nvSpPr>
        <p:spPr>
          <a:xfrm rot="21218032">
            <a:off x="9750522" y="1765259"/>
            <a:ext cx="1936377" cy="16405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91E99D-F508-08EB-7BDF-90FE69A7A5CA}"/>
              </a:ext>
            </a:extLst>
          </p:cNvPr>
          <p:cNvSpPr/>
          <p:nvPr/>
        </p:nvSpPr>
        <p:spPr>
          <a:xfrm rot="21241303">
            <a:off x="6699903" y="3210205"/>
            <a:ext cx="605118" cy="255148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A8A14B6-B5EA-9E84-D797-86633AD482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462" y="1892394"/>
            <a:ext cx="4351338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Flowchart: Delay 8">
            <a:extLst>
              <a:ext uri="{FF2B5EF4-FFF2-40B4-BE49-F238E27FC236}">
                <a16:creationId xmlns:a16="http://schemas.microsoft.com/office/drawing/2014/main" id="{6E97E4EE-CE56-BDD6-44F6-EF544E3CE3ED}"/>
              </a:ext>
            </a:extLst>
          </p:cNvPr>
          <p:cNvSpPr/>
          <p:nvPr/>
        </p:nvSpPr>
        <p:spPr>
          <a:xfrm>
            <a:off x="242047" y="268941"/>
            <a:ext cx="1047597" cy="1196788"/>
          </a:xfrm>
          <a:prstGeom prst="flowChartDelay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FCAD42-BBAA-B637-56A3-AB3C2B3569E2}"/>
              </a:ext>
            </a:extLst>
          </p:cNvPr>
          <p:cNvSpPr txBox="1"/>
          <p:nvPr/>
        </p:nvSpPr>
        <p:spPr>
          <a:xfrm>
            <a:off x="1289644" y="540303"/>
            <a:ext cx="60982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Sumber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Inspirasi</a:t>
            </a:r>
            <a:endParaRPr lang="en-US" sz="44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EC5463-35AA-7FFD-2CE3-824747BFD992}"/>
              </a:ext>
            </a:extLst>
          </p:cNvPr>
          <p:cNvSpPr txBox="1"/>
          <p:nvPr/>
        </p:nvSpPr>
        <p:spPr>
          <a:xfrm>
            <a:off x="242047" y="1690688"/>
            <a:ext cx="58539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Langkah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pertama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harus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dilakukan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penulisan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naskah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teater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adalah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mencari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sumber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inspirasi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Karena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pembelajaran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kali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ini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kita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berfokus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pada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pahlawan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maka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langkah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awalnya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adalah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mencari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inspirasi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menentukan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tokoh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pahlawan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nasional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Berikut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langkah-langkah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menemukan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sumber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inspirasi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tentang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pahlawan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nasional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: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6A7FEBE-1661-243B-E5F5-9108B1D5FE8C}"/>
              </a:ext>
            </a:extLst>
          </p:cNvPr>
          <p:cNvSpPr/>
          <p:nvPr/>
        </p:nvSpPr>
        <p:spPr>
          <a:xfrm>
            <a:off x="711746" y="4535482"/>
            <a:ext cx="766482" cy="75667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6409F4-6195-09A9-1525-B881F66FB5C4}"/>
              </a:ext>
            </a:extLst>
          </p:cNvPr>
          <p:cNvSpPr txBox="1"/>
          <p:nvPr/>
        </p:nvSpPr>
        <p:spPr>
          <a:xfrm>
            <a:off x="1576854" y="4559878"/>
            <a:ext cx="44106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Menetapkan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tokoh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pahlawan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nasional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5447311-E079-6F38-4A86-0A4A1D64264B}"/>
              </a:ext>
            </a:extLst>
          </p:cNvPr>
          <p:cNvSpPr/>
          <p:nvPr/>
        </p:nvSpPr>
        <p:spPr>
          <a:xfrm>
            <a:off x="712694" y="5332714"/>
            <a:ext cx="766482" cy="75667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EF1435-1E13-0CB3-04EA-8C99821CD02B}"/>
              </a:ext>
            </a:extLst>
          </p:cNvPr>
          <p:cNvSpPr txBox="1"/>
          <p:nvPr/>
        </p:nvSpPr>
        <p:spPr>
          <a:xfrm>
            <a:off x="1576853" y="5518385"/>
            <a:ext cx="4410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Melakukan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observasi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17969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/>
      <p:bldP spid="15" grpId="0" animBg="1"/>
      <p:bldP spid="16" grpId="0"/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46F75E-52A5-681A-6CD6-6B9E041A6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534B1EE-0287-DA62-C7D5-60BE39CAE518}"/>
              </a:ext>
            </a:extLst>
          </p:cNvPr>
          <p:cNvSpPr/>
          <p:nvPr/>
        </p:nvSpPr>
        <p:spPr>
          <a:xfrm>
            <a:off x="341625" y="1801636"/>
            <a:ext cx="7490012" cy="112955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BE69C15-CE9E-C00B-D783-4F231C65C723}"/>
              </a:ext>
            </a:extLst>
          </p:cNvPr>
          <p:cNvSpPr/>
          <p:nvPr/>
        </p:nvSpPr>
        <p:spPr>
          <a:xfrm>
            <a:off x="341625" y="3140511"/>
            <a:ext cx="7490012" cy="112955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E0B0094-BF34-DC86-63A2-D286EDB6D2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724" y="1519066"/>
            <a:ext cx="5380097" cy="3014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Flowchart: Delay 4">
            <a:extLst>
              <a:ext uri="{FF2B5EF4-FFF2-40B4-BE49-F238E27FC236}">
                <a16:creationId xmlns:a16="http://schemas.microsoft.com/office/drawing/2014/main" id="{C8ED4A9D-F0BB-0AC2-EE68-605C932122F5}"/>
              </a:ext>
            </a:extLst>
          </p:cNvPr>
          <p:cNvSpPr/>
          <p:nvPr/>
        </p:nvSpPr>
        <p:spPr>
          <a:xfrm>
            <a:off x="242047" y="268941"/>
            <a:ext cx="1047597" cy="1196788"/>
          </a:xfrm>
          <a:prstGeom prst="flowChartDelay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55A257-E99D-BAB7-82D9-52ED5A191D5F}"/>
              </a:ext>
            </a:extLst>
          </p:cNvPr>
          <p:cNvSpPr txBox="1"/>
          <p:nvPr/>
        </p:nvSpPr>
        <p:spPr>
          <a:xfrm>
            <a:off x="1289644" y="540303"/>
            <a:ext cx="60982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Alur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Cerita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(Plot)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E4BBCE-22A9-D047-6EBA-1C35AD66FDAB}"/>
              </a:ext>
            </a:extLst>
          </p:cNvPr>
          <p:cNvSpPr txBox="1"/>
          <p:nvPr/>
        </p:nvSpPr>
        <p:spPr>
          <a:xfrm>
            <a:off x="1156447" y="4818070"/>
            <a:ext cx="110355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dibagi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menjadi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dua,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yaitu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i="1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simple plot 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(plot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sederhana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) dan </a:t>
            </a:r>
            <a:r>
              <a:rPr lang="en-US" sz="2000" i="1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multi plot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(plot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lebih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satu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). </a:t>
            </a:r>
            <a:r>
              <a:rPr lang="en-US" sz="2000" i="1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Simple plot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adalah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memiliki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satu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satu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konflik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awal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sampai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akhir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Plot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ini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terdiri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plot linear dan plot linear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sirkular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</a:p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Plot linear: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lurus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awal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sampai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akhir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Plot linear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sirkular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: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secara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melingkar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sehingga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awal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akhir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bertemu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satu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titik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D26209-5F58-32DC-08BA-9A193A490AB9}"/>
              </a:ext>
            </a:extLst>
          </p:cNvPr>
          <p:cNvSpPr/>
          <p:nvPr/>
        </p:nvSpPr>
        <p:spPr>
          <a:xfrm>
            <a:off x="8001000" y="1333624"/>
            <a:ext cx="3849375" cy="33325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Macam-macam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linear,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yaitu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menanjak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menurun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maju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mundur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lurus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dan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melingkar</a:t>
            </a:r>
            <a:r>
              <a:rPr lang="en-US" sz="28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92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6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ECE92-C4AD-56D7-602E-92CFB23A2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7E6564-CE4A-0566-D7C1-00F7127D5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A0D3160-A729-7905-076A-61A804639609}"/>
              </a:ext>
            </a:extLst>
          </p:cNvPr>
          <p:cNvSpPr/>
          <p:nvPr/>
        </p:nvSpPr>
        <p:spPr>
          <a:xfrm flipH="1">
            <a:off x="6938681" y="1317810"/>
            <a:ext cx="4669770" cy="466977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E60D188-9B2A-D12D-6934-4213D22381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29" y="1556216"/>
            <a:ext cx="4669771" cy="466977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CBAD591-DD4E-AE73-F647-7417B37AFD32}"/>
              </a:ext>
            </a:extLst>
          </p:cNvPr>
          <p:cNvSpPr/>
          <p:nvPr/>
        </p:nvSpPr>
        <p:spPr>
          <a:xfrm>
            <a:off x="583549" y="1096962"/>
            <a:ext cx="5845829" cy="5937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A82ABE-2CF8-FCA1-4C10-64DF4C483F4A}"/>
              </a:ext>
            </a:extLst>
          </p:cNvPr>
          <p:cNvSpPr/>
          <p:nvPr/>
        </p:nvSpPr>
        <p:spPr>
          <a:xfrm>
            <a:off x="583549" y="2770560"/>
            <a:ext cx="5845829" cy="5937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BC9BEB-CFAC-9185-DFE0-E0B3436851F3}"/>
              </a:ext>
            </a:extLst>
          </p:cNvPr>
          <p:cNvSpPr/>
          <p:nvPr/>
        </p:nvSpPr>
        <p:spPr>
          <a:xfrm>
            <a:off x="583549" y="4444158"/>
            <a:ext cx="5845829" cy="5937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18859FA-98C8-DB3C-285B-99217A4218BF}"/>
              </a:ext>
            </a:extLst>
          </p:cNvPr>
          <p:cNvSpPr/>
          <p:nvPr/>
        </p:nvSpPr>
        <p:spPr>
          <a:xfrm>
            <a:off x="1131793" y="503235"/>
            <a:ext cx="4881283" cy="54843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Multi plot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adalah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memiliki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satu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utama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beberapa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subplot yang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saling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berhubungan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400" i="1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Multi plot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terdiri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dua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tipe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yaitu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episode dan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terpusat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  <a:endParaRPr lang="en-US" sz="2400" i="1" dirty="0">
              <a:solidFill>
                <a:schemeClr val="tx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5373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3A9A8-2B9F-7E2F-37AA-28DA39A0F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42467C-D2F4-A2C2-C2C3-380B6C720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7E0A83A4-67B0-2D6E-6767-294C13D875F4}"/>
              </a:ext>
            </a:extLst>
          </p:cNvPr>
          <p:cNvSpPr/>
          <p:nvPr/>
        </p:nvSpPr>
        <p:spPr>
          <a:xfrm>
            <a:off x="242047" y="268941"/>
            <a:ext cx="1047597" cy="1196788"/>
          </a:xfrm>
          <a:prstGeom prst="flowChartDelay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6D3538-61DB-D6F0-3748-E5CECAAF8BBC}"/>
              </a:ext>
            </a:extLst>
          </p:cNvPr>
          <p:cNvSpPr txBox="1"/>
          <p:nvPr/>
        </p:nvSpPr>
        <p:spPr>
          <a:xfrm>
            <a:off x="1289643" y="540303"/>
            <a:ext cx="692650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Cerita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Ringkas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dan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Tema</a:t>
            </a:r>
            <a:endParaRPr lang="en-US" sz="44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6F4270-158B-EFE9-F2C5-D5C9A7C67293}"/>
              </a:ext>
            </a:extLst>
          </p:cNvPr>
          <p:cNvSpPr txBox="1"/>
          <p:nvPr/>
        </p:nvSpPr>
        <p:spPr>
          <a:xfrm>
            <a:off x="1289643" y="1606897"/>
            <a:ext cx="87405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Langkah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pertama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menulis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ringkas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ialah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mengumpulkan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informasi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terkait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tokoh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diangkat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Catatlah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gagasan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ceritanya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kembangkan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gagasan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tersebut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DEE2344E-CB06-3921-F653-01660035F449}"/>
              </a:ext>
            </a:extLst>
          </p:cNvPr>
          <p:cNvSpPr/>
          <p:nvPr/>
        </p:nvSpPr>
        <p:spPr>
          <a:xfrm rot="10800000">
            <a:off x="3124200" y="3171384"/>
            <a:ext cx="5943599" cy="313779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10959A-AE93-A745-C717-19FA0794BDFD}"/>
              </a:ext>
            </a:extLst>
          </p:cNvPr>
          <p:cNvSpPr txBox="1"/>
          <p:nvPr/>
        </p:nvSpPr>
        <p:spPr>
          <a:xfrm>
            <a:off x="2465294" y="2763728"/>
            <a:ext cx="7261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Peristiwa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1 (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awal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) →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peristiwa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2 →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peristiwa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3 →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peristiwa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4 (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akhir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98341F-BF1A-1821-AECB-BF72BD3A6B06}"/>
              </a:ext>
            </a:extLst>
          </p:cNvPr>
          <p:cNvSpPr txBox="1"/>
          <p:nvPr/>
        </p:nvSpPr>
        <p:spPr>
          <a:xfrm>
            <a:off x="4612338" y="6347501"/>
            <a:ext cx="3267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ringkas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(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Sinopsis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41217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02E25-26D0-F73E-8FA9-5EB2E1C13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117A06-7F7D-9235-29EF-94B1DE27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7A7D7A7-CA24-C39C-5C23-4F0F476F6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59" y="673437"/>
            <a:ext cx="5526741" cy="27647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C05075-5F48-0D33-4D6A-E29D9867029B}"/>
              </a:ext>
            </a:extLst>
          </p:cNvPr>
          <p:cNvSpPr txBox="1"/>
          <p:nvPr/>
        </p:nvSpPr>
        <p:spPr>
          <a:xfrm>
            <a:off x="1035421" y="3837456"/>
            <a:ext cx="60377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Sebuah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naskah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teater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harus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memiliki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pijakan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kuat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sebagai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alasannya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Beberapa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alasan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dapat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dijadikan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sebagai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dasar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menentukan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sebagai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berikut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endParaRPr lang="en-US" dirty="0">
              <a:solidFill>
                <a:schemeClr val="accent2">
                  <a:lumMod val="50000"/>
                </a:schemeClr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  <a:p>
            <a:pPr marL="342900" indent="-342900">
              <a:buAutoNum type="arabicPeriod"/>
            </a:pP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Pemilihan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topik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penting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untuk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ditonjolkan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rabicPeriod"/>
            </a:pP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Menimbulkan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konflik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membangun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rabicPeriod"/>
            </a:pP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Menghitung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waktu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menceritakan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peristiwa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atau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tokoh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566C7-390A-B29D-855A-8C648B79720F}"/>
              </a:ext>
            </a:extLst>
          </p:cNvPr>
          <p:cNvSpPr/>
          <p:nvPr/>
        </p:nvSpPr>
        <p:spPr>
          <a:xfrm flipH="1">
            <a:off x="6844552" y="0"/>
            <a:ext cx="89647" cy="70162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3BD71C-EF73-5B9A-BB9C-F337257C1AE7}"/>
              </a:ext>
            </a:extLst>
          </p:cNvPr>
          <p:cNvSpPr/>
          <p:nvPr/>
        </p:nvSpPr>
        <p:spPr>
          <a:xfrm>
            <a:off x="7234518" y="1546412"/>
            <a:ext cx="4688540" cy="494646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Terdapat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berbagai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macam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tema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naskah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teater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seperti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komedi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tragedi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pendidikan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perjuangan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dan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sebagainya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Berikut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kriteria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tema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baik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yaitu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aktual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tidak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menyinggung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suku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;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ras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; agama; dan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antargolongan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dan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memberi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pendidikan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/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manfaat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bagi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pembacanya</a:t>
            </a:r>
            <a:r>
              <a:rPr lang="en-US" sz="2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530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05CD3-D943-392B-56F8-B24002EB8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5892B5-E157-96F4-BDE6-055B92A3D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A938E15-F71F-1C27-BA72-FA9DFF0FCF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50" y="1811675"/>
            <a:ext cx="4949791" cy="32998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Flowchart: Delay 4">
            <a:extLst>
              <a:ext uri="{FF2B5EF4-FFF2-40B4-BE49-F238E27FC236}">
                <a16:creationId xmlns:a16="http://schemas.microsoft.com/office/drawing/2014/main" id="{96C3AE29-950A-8CF0-1951-4E5AF1DF19BC}"/>
              </a:ext>
            </a:extLst>
          </p:cNvPr>
          <p:cNvSpPr/>
          <p:nvPr/>
        </p:nvSpPr>
        <p:spPr>
          <a:xfrm>
            <a:off x="242047" y="268941"/>
            <a:ext cx="1047597" cy="1196788"/>
          </a:xfrm>
          <a:prstGeom prst="flowChartDelay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94FD96-0623-75E6-00F9-A14F3F776AC3}"/>
              </a:ext>
            </a:extLst>
          </p:cNvPr>
          <p:cNvSpPr txBox="1"/>
          <p:nvPr/>
        </p:nvSpPr>
        <p:spPr>
          <a:xfrm>
            <a:off x="1289644" y="244138"/>
            <a:ext cx="692650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Menentukan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dan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Menata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Adegan</a:t>
            </a:r>
            <a:endParaRPr lang="en-US" sz="44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501B61-850C-A9AD-CEC1-B8DCF5C90D3C}"/>
              </a:ext>
            </a:extLst>
          </p:cNvPr>
          <p:cNvSpPr/>
          <p:nvPr/>
        </p:nvSpPr>
        <p:spPr>
          <a:xfrm>
            <a:off x="1021976" y="5378823"/>
            <a:ext cx="6199096" cy="13255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Adegan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merupakan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perubahan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peristiwa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dapat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ditandai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pergantian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tokoh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atau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i="1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setting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tempat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400" dirty="0" err="1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waktu</a:t>
            </a:r>
            <a:r>
              <a:rPr lang="en-US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2BE4E4-8090-464F-1B96-78DA2CB54B80}"/>
              </a:ext>
            </a:extLst>
          </p:cNvPr>
          <p:cNvSpPr/>
          <p:nvPr/>
        </p:nvSpPr>
        <p:spPr>
          <a:xfrm>
            <a:off x="7637929" y="0"/>
            <a:ext cx="45719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0F3D46-8892-6DFD-C1B4-BD8D3481982C}"/>
              </a:ext>
            </a:extLst>
          </p:cNvPr>
          <p:cNvSpPr/>
          <p:nvPr/>
        </p:nvSpPr>
        <p:spPr>
          <a:xfrm>
            <a:off x="7826188" y="1465730"/>
            <a:ext cx="4222377" cy="423582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Berikut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langkah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menyusun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sebuah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adegan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penulisan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naskah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teater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endParaRPr lang="en-US" sz="20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Tentukan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tokoh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terlibat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Tentukan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suasana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ketika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tokoh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muncul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Tentukan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terjadinya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konflik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Tentukan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penyelesaian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konflik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Tentukan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cara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penyelesaian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konflik</a:t>
            </a:r>
            <a:r>
              <a:rPr lang="en-US" sz="20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16229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D0908-98AA-D1F4-087F-570BEBE61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FB8023-3EC2-CC2B-34C4-09DE9ED30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043B6E4-A49A-FC21-2475-C859CCB70D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562" y="1786872"/>
            <a:ext cx="4351338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Flowchart: Delay 4">
            <a:extLst>
              <a:ext uri="{FF2B5EF4-FFF2-40B4-BE49-F238E27FC236}">
                <a16:creationId xmlns:a16="http://schemas.microsoft.com/office/drawing/2014/main" id="{04302426-A9C2-63E0-D385-B41CEBCE189F}"/>
              </a:ext>
            </a:extLst>
          </p:cNvPr>
          <p:cNvSpPr/>
          <p:nvPr/>
        </p:nvSpPr>
        <p:spPr>
          <a:xfrm>
            <a:off x="242047" y="268941"/>
            <a:ext cx="1047597" cy="1196788"/>
          </a:xfrm>
          <a:prstGeom prst="flowChartDelay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03558C-2076-19CF-E53F-C78E4E6CCA85}"/>
              </a:ext>
            </a:extLst>
          </p:cNvPr>
          <p:cNvSpPr txBox="1"/>
          <p:nvPr/>
        </p:nvSpPr>
        <p:spPr>
          <a:xfrm>
            <a:off x="1289644" y="522955"/>
            <a:ext cx="692650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Menulis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Isi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Cerita</a:t>
            </a:r>
            <a:endParaRPr lang="en-US" sz="44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2DB2C9F-281C-BEE2-389C-CFCC085E4405}"/>
              </a:ext>
            </a:extLst>
          </p:cNvPr>
          <p:cNvSpPr/>
          <p:nvPr/>
        </p:nvSpPr>
        <p:spPr>
          <a:xfrm>
            <a:off x="10934853" y="1076888"/>
            <a:ext cx="1047597" cy="1004891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92D153-7F05-7E6C-C542-C2FF7B6EC19F}"/>
              </a:ext>
            </a:extLst>
          </p:cNvPr>
          <p:cNvSpPr txBox="1"/>
          <p:nvPr/>
        </p:nvSpPr>
        <p:spPr>
          <a:xfrm>
            <a:off x="1061044" y="1971893"/>
            <a:ext cx="60421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Susunan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penulisan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naskah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sebagai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berikut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endParaRPr lang="en-US" sz="2400" dirty="0">
              <a:solidFill>
                <a:schemeClr val="accent2">
                  <a:lumMod val="50000"/>
                </a:schemeClr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  <a:p>
            <a:pPr marL="342900" indent="-342900">
              <a:buAutoNum type="alphaLcPeriod"/>
            </a:pP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Pemaparan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(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eksposisi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),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bagian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awal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penjelasan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tempat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waktu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dan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situasi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para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pelakunya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lphaL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Dialog, kata-kata yang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sesuai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dibawakan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oleh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pemain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lphaLcPeriod"/>
            </a:pP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Klimaks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krisis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masalah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puncak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alur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adegan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lphaLcPeriod"/>
            </a:pP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Penyelesaian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solusi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akhir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616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727</Words>
  <Application>Microsoft Office PowerPoint</Application>
  <PresentationFormat>Widescreen</PresentationFormat>
  <Paragraphs>60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Adobe Fan Heiti Std B</vt:lpstr>
      <vt:lpstr>Arial</vt:lpstr>
      <vt:lpstr>Calibri</vt:lpstr>
      <vt:lpstr>Calibri Light</vt:lpstr>
      <vt:lpstr>Hobo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Khairunnisa Icha</dc:creator>
  <cp:lastModifiedBy>Khairunnisa Icha</cp:lastModifiedBy>
  <cp:revision>3</cp:revision>
  <dcterms:created xsi:type="dcterms:W3CDTF">2023-02-20T15:56:11Z</dcterms:created>
  <dcterms:modified xsi:type="dcterms:W3CDTF">2023-02-21T04:02:49Z</dcterms:modified>
</cp:coreProperties>
</file>